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
  </p:notesMasterIdLst>
  <p:handoutMasterIdLst>
    <p:handoutMasterId r:id="rId14"/>
  </p:handoutMasterIdLst>
  <p:sldIdLst>
    <p:sldId id="2076138245" r:id="rId5"/>
    <p:sldId id="2076138263" r:id="rId6"/>
    <p:sldId id="2076138254" r:id="rId7"/>
    <p:sldId id="2076138255" r:id="rId8"/>
    <p:sldId id="2076138258" r:id="rId9"/>
    <p:sldId id="2076138256" r:id="rId10"/>
    <p:sldId id="2076138259" r:id="rId11"/>
    <p:sldId id="2076138260" r:id="rId12"/>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spect to quote end-to-end graphics" id="{5D9BAE09-2AD9-47BB-97F3-15C4BA39D503}">
          <p14:sldIdLst>
            <p14:sldId id="2076138245"/>
            <p14:sldId id="2076138263"/>
          </p14:sldIdLst>
        </p14:section>
        <p14:section name="Define sales strategy" id="{4EFD9FAC-B5B5-446D-958F-EB965A36375E}">
          <p14:sldIdLst>
            <p14:sldId id="2076138254"/>
          </p14:sldIdLst>
        </p14:section>
        <p14:section name="Run marketing campaign" id="{54D32241-F878-45A3-8AA4-172961F5D817}">
          <p14:sldIdLst>
            <p14:sldId id="2076138255"/>
          </p14:sldIdLst>
        </p14:section>
        <p14:section name="Identify and qualify leads" id="{166E0A17-D5A0-44C4-A348-A045C142F522}">
          <p14:sldIdLst>
            <p14:sldId id="2076138258"/>
          </p14:sldIdLst>
        </p14:section>
        <p14:section name="Estimate and quote sales" id="{51FD3F30-693C-4CC9-9677-D09B1075DE8F}">
          <p14:sldIdLst>
            <p14:sldId id="2076138256"/>
          </p14:sldIdLst>
        </p14:section>
        <p14:section name="Pursue opportunities" id="{29F81148-B43A-45C1-8F73-0FC158A1EF3E}">
          <p14:sldIdLst>
            <p14:sldId id="2076138259"/>
          </p14:sldIdLst>
        </p14:section>
        <p14:section name="Manage customer relationships" id="{89867E74-456C-4F72-B128-C8AECDC3BB25}">
          <p14:sldIdLst>
            <p14:sldId id="2076138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F967A39-F8EB-EA0E-443A-8716CEFD2928}" name="Jinal Makwana" initials="JM" userId="S::jinalmakwana@microsoft.com::8682b100-7b2a-40b0-9436-d12e6f95c956" providerId="AD"/>
  <p188:author id="{EB4CC9BB-3EBA-942E-61FB-55A76B283F1D}" name="Kody Wildfeuer" initials="KW" userId="S::kowildfe@microsoft.com::14004db4-2f4b-440f-abef-68915ffb67e8" providerId="AD"/>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79"/>
    <p:restoredTop sz="72420" autoAdjust="0"/>
  </p:normalViewPr>
  <p:slideViewPr>
    <p:cSldViewPr snapToGrid="0">
      <p:cViewPr varScale="1">
        <p:scale>
          <a:sx n="31" d="100"/>
          <a:sy n="31" d="100"/>
        </p:scale>
        <p:origin x="2684"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DFA9688E-ACF9-451D-BEF1-F3CEF2D39C11}"/>
    <pc:docChg chg="addSection modSection">
      <pc:chgData name="Rachel Profitt" userId="33e63d03-b0ce-4cee-8a7f-3417702ed3c2" providerId="ADAL" clId="{DFA9688E-ACF9-451D-BEF1-F3CEF2D39C11}" dt="2023-12-01T20:08:22.733" v="12" actId="17846"/>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custT="1"/>
      <dgm:spPr/>
      <dgm:t>
        <a:bodyPr/>
        <a:lstStyle/>
        <a:p>
          <a:r>
            <a:rPr lang="en-US" sz="5400" dirty="0">
              <a:latin typeface="+mj-lt"/>
            </a:rPr>
            <a:t>Upstream processes</a:t>
          </a:r>
        </a:p>
      </dgm:t>
    </dgm:pt>
    <dgm:pt modelId="{FC2F5503-60DF-45DA-9A15-0FB7360CB0CD}" type="parTrans" cxnId="{D3859052-4B15-4925-ADC4-33BBCC58F7EA}">
      <dgm:prSet/>
      <dgm:spPr/>
      <dgm:t>
        <a:bodyPr/>
        <a:lstStyle/>
        <a:p>
          <a:endParaRPr lang="en-US" sz="2000"/>
        </a:p>
      </dgm:t>
    </dgm:pt>
    <dgm:pt modelId="{D2452B52-6217-4856-A1B3-3EC8A6E009EC}" type="sibTrans" cxnId="{D3859052-4B15-4925-ADC4-33BBCC58F7EA}">
      <dgm:prSet/>
      <dgm:spPr/>
      <dgm:t>
        <a:bodyPr/>
        <a:lstStyle/>
        <a:p>
          <a:endParaRPr lang="en-US" sz="2000"/>
        </a:p>
      </dgm:t>
    </dgm:pt>
    <dgm:pt modelId="{C7EFBDD3-5294-4D47-8846-A08B71D4A8CC}">
      <dgm:prSet phldrT="[Text]" custT="1"/>
      <dgm:spPr/>
      <dgm:t>
        <a:bodyPr/>
        <a:lstStyle/>
        <a:p>
          <a:pPr rtl="0"/>
          <a:r>
            <a:rPr lang="en-US" sz="5400" dirty="0">
              <a:latin typeface="+mj-lt"/>
            </a:rPr>
            <a:t>Prospect to quote</a:t>
          </a:r>
        </a:p>
      </dgm:t>
    </dgm:pt>
    <dgm:pt modelId="{6A95F454-7D12-4DDA-A691-A0B03E91DAE3}" type="parTrans" cxnId="{A8B45B07-14EE-422E-B011-B9695D245040}">
      <dgm:prSet/>
      <dgm:spPr/>
      <dgm:t>
        <a:bodyPr/>
        <a:lstStyle/>
        <a:p>
          <a:endParaRPr lang="en-US" sz="2000"/>
        </a:p>
      </dgm:t>
    </dgm:pt>
    <dgm:pt modelId="{A152950A-58F3-4BEF-8851-D75FA2F7FE46}" type="sibTrans" cxnId="{A8B45B07-14EE-422E-B011-B9695D245040}">
      <dgm:prSet/>
      <dgm:spPr/>
      <dgm:t>
        <a:bodyPr/>
        <a:lstStyle/>
        <a:p>
          <a:endParaRPr lang="en-US" sz="2000"/>
        </a:p>
      </dgm:t>
    </dgm:pt>
    <dgm:pt modelId="{4AEDEB9E-5A50-48B9-A54A-F4BCDCC49FFA}">
      <dgm:prSet phldrT="[Text]" custT="1"/>
      <dgm:spPr/>
      <dgm:t>
        <a:bodyPr/>
        <a:lstStyle/>
        <a:p>
          <a:r>
            <a:rPr lang="en-US" sz="3600"/>
            <a:t>Define sales strategy</a:t>
          </a:r>
        </a:p>
      </dgm:t>
    </dgm:pt>
    <dgm:pt modelId="{D2EBB928-A3A6-44C5-B1BB-C881A0F574B4}" type="parTrans" cxnId="{85461039-A739-4D60-85F6-C258F0CCF1B8}">
      <dgm:prSet/>
      <dgm:spPr/>
      <dgm:t>
        <a:bodyPr/>
        <a:lstStyle/>
        <a:p>
          <a:endParaRPr lang="en-US" sz="2000"/>
        </a:p>
      </dgm:t>
    </dgm:pt>
    <dgm:pt modelId="{D9BB36AE-393F-4C49-A863-C6EA324334FD}" type="sibTrans" cxnId="{85461039-A739-4D60-85F6-C258F0CCF1B8}">
      <dgm:prSet/>
      <dgm:spPr/>
      <dgm:t>
        <a:bodyPr/>
        <a:lstStyle/>
        <a:p>
          <a:endParaRPr lang="en-US" sz="2000"/>
        </a:p>
      </dgm:t>
    </dgm:pt>
    <dgm:pt modelId="{1863454F-765B-4868-B9AC-1D6547218824}">
      <dgm:prSet phldrT="[Text]" custT="1"/>
      <dgm:spPr/>
      <dgm:t>
        <a:bodyPr/>
        <a:lstStyle/>
        <a:p>
          <a:r>
            <a:rPr lang="en-US" sz="3600"/>
            <a:t>Run marketing campaigns</a:t>
          </a:r>
        </a:p>
      </dgm:t>
    </dgm:pt>
    <dgm:pt modelId="{573F5B76-681D-4BDD-87E5-313701D934A4}" type="parTrans" cxnId="{1BAB95CC-17F9-4DE6-A0F1-484432DE7A64}">
      <dgm:prSet/>
      <dgm:spPr/>
      <dgm:t>
        <a:bodyPr/>
        <a:lstStyle/>
        <a:p>
          <a:endParaRPr lang="en-US" sz="2000"/>
        </a:p>
      </dgm:t>
    </dgm:pt>
    <dgm:pt modelId="{DD9675F1-57EA-424B-8255-DC3552EC3950}" type="sibTrans" cxnId="{1BAB95CC-17F9-4DE6-A0F1-484432DE7A64}">
      <dgm:prSet/>
      <dgm:spPr/>
      <dgm:t>
        <a:bodyPr/>
        <a:lstStyle/>
        <a:p>
          <a:endParaRPr lang="en-US" sz="2000"/>
        </a:p>
      </dgm:t>
    </dgm:pt>
    <dgm:pt modelId="{D113DD07-8750-4A4F-83EA-0389E4597A92}">
      <dgm:prSet phldrT="[Text]" custT="1"/>
      <dgm:spPr/>
      <dgm:t>
        <a:bodyPr/>
        <a:lstStyle/>
        <a:p>
          <a:r>
            <a:rPr lang="en-US" sz="5400">
              <a:latin typeface="+mj-lt"/>
            </a:rPr>
            <a:t>Downstream processes</a:t>
          </a:r>
        </a:p>
      </dgm:t>
    </dgm:pt>
    <dgm:pt modelId="{2DBB77A9-6E3E-451A-81D6-B86C7FB8A7B2}" type="parTrans" cxnId="{C84FA421-4FA3-41BE-A0CB-DEE8F5951FEC}">
      <dgm:prSet/>
      <dgm:spPr/>
      <dgm:t>
        <a:bodyPr/>
        <a:lstStyle/>
        <a:p>
          <a:endParaRPr lang="en-US" sz="2000"/>
        </a:p>
      </dgm:t>
    </dgm:pt>
    <dgm:pt modelId="{635192F0-8820-4EF9-BB7C-86B9B11DEB71}" type="sibTrans" cxnId="{C84FA421-4FA3-41BE-A0CB-DEE8F5951FEC}">
      <dgm:prSet/>
      <dgm:spPr/>
      <dgm:t>
        <a:bodyPr/>
        <a:lstStyle/>
        <a:p>
          <a:endParaRPr lang="en-US" sz="2000"/>
        </a:p>
      </dgm:t>
    </dgm:pt>
    <dgm:pt modelId="{240F43B1-FC1B-4B7F-BE35-0DF56D0AA0FD}">
      <dgm:prSet phldrT="[Text]" custT="1"/>
      <dgm:spPr/>
      <dgm:t>
        <a:bodyPr/>
        <a:lstStyle/>
        <a:p>
          <a:r>
            <a:rPr lang="en-US" sz="3600"/>
            <a:t>Identify and qualify leads</a:t>
          </a:r>
        </a:p>
      </dgm:t>
    </dgm:pt>
    <dgm:pt modelId="{D8AAFCB4-39A0-4A05-B553-5AE4F5A4A301}" type="parTrans" cxnId="{8897EDF5-CBE6-4C80-8482-74681A7B852C}">
      <dgm:prSet/>
      <dgm:spPr/>
      <dgm:t>
        <a:bodyPr/>
        <a:lstStyle/>
        <a:p>
          <a:endParaRPr lang="en-US" sz="2000"/>
        </a:p>
      </dgm:t>
    </dgm:pt>
    <dgm:pt modelId="{92541709-30BB-4BF2-BD99-1DCBA24235AA}" type="sibTrans" cxnId="{8897EDF5-CBE6-4C80-8482-74681A7B852C}">
      <dgm:prSet/>
      <dgm:spPr/>
      <dgm:t>
        <a:bodyPr/>
        <a:lstStyle/>
        <a:p>
          <a:endParaRPr lang="en-US" sz="2000"/>
        </a:p>
      </dgm:t>
    </dgm:pt>
    <dgm:pt modelId="{1CE713B2-3275-48A7-B54C-2D0B43825CE3}">
      <dgm:prSet phldrT="[Text]" custT="1"/>
      <dgm:spPr/>
      <dgm:t>
        <a:bodyPr/>
        <a:lstStyle/>
        <a:p>
          <a:r>
            <a:rPr lang="en-US" sz="3600"/>
            <a:t>Pursue opportunities</a:t>
          </a:r>
        </a:p>
      </dgm:t>
    </dgm:pt>
    <dgm:pt modelId="{61AFB1C0-FAF6-47E6-942C-78DD27EDDAD1}" type="parTrans" cxnId="{F98D2830-07F9-4A16-84DD-A8126208E2D6}">
      <dgm:prSet/>
      <dgm:spPr/>
      <dgm:t>
        <a:bodyPr/>
        <a:lstStyle/>
        <a:p>
          <a:endParaRPr lang="en-US" sz="2000"/>
        </a:p>
      </dgm:t>
    </dgm:pt>
    <dgm:pt modelId="{38DEFC50-0A33-4014-A075-293977BB1772}" type="sibTrans" cxnId="{F98D2830-07F9-4A16-84DD-A8126208E2D6}">
      <dgm:prSet/>
      <dgm:spPr/>
      <dgm:t>
        <a:bodyPr/>
        <a:lstStyle/>
        <a:p>
          <a:endParaRPr lang="en-US" sz="2000"/>
        </a:p>
      </dgm:t>
    </dgm:pt>
    <dgm:pt modelId="{357544D4-D28C-4D56-9867-2D994E47B5B4}">
      <dgm:prSet phldrT="[Text]" custT="1"/>
      <dgm:spPr/>
      <dgm:t>
        <a:bodyPr/>
        <a:lstStyle/>
        <a:p>
          <a:r>
            <a:rPr lang="en-US" sz="3600"/>
            <a:t>Estimate and quote sales</a:t>
          </a:r>
        </a:p>
      </dgm:t>
    </dgm:pt>
    <dgm:pt modelId="{F0D2A36E-846D-448A-8A54-87701140B1A2}" type="parTrans" cxnId="{545DFF25-BA82-4173-A40C-A0FD9B3320EF}">
      <dgm:prSet/>
      <dgm:spPr/>
      <dgm:t>
        <a:bodyPr/>
        <a:lstStyle/>
        <a:p>
          <a:endParaRPr lang="en-US" sz="3200"/>
        </a:p>
      </dgm:t>
    </dgm:pt>
    <dgm:pt modelId="{2593F1B5-047E-42F3-9D6F-8AD1E0A45819}" type="sibTrans" cxnId="{545DFF25-BA82-4173-A40C-A0FD9B3320EF}">
      <dgm:prSet/>
      <dgm:spPr/>
      <dgm:t>
        <a:bodyPr/>
        <a:lstStyle/>
        <a:p>
          <a:endParaRPr lang="en-US" sz="3200"/>
        </a:p>
      </dgm:t>
    </dgm:pt>
    <dgm:pt modelId="{204E495F-9BFF-4821-95A3-78F715653E45}">
      <dgm:prSet phldrT="[Text]" custT="1"/>
      <dgm:spPr/>
      <dgm:t>
        <a:bodyPr/>
        <a:lstStyle/>
        <a:p>
          <a:r>
            <a:rPr lang="en-US" sz="3600"/>
            <a:t>Manage customer relationships</a:t>
          </a:r>
        </a:p>
      </dgm:t>
    </dgm:pt>
    <dgm:pt modelId="{99C01785-1507-43FD-A076-14DE9A5B0581}" type="parTrans" cxnId="{B7C20300-F298-44B5-97A3-9839BC4C6EE4}">
      <dgm:prSet/>
      <dgm:spPr/>
      <dgm:t>
        <a:bodyPr/>
        <a:lstStyle/>
        <a:p>
          <a:endParaRPr lang="en-US" sz="3200"/>
        </a:p>
      </dgm:t>
    </dgm:pt>
    <dgm:pt modelId="{735CBD4D-4C62-4D34-A04D-24F0F9224811}" type="sibTrans" cxnId="{B7C20300-F298-44B5-97A3-9839BC4C6EE4}">
      <dgm:prSet/>
      <dgm:spPr/>
      <dgm:t>
        <a:bodyPr/>
        <a:lstStyle/>
        <a:p>
          <a:endParaRPr lang="en-US" sz="3200"/>
        </a:p>
      </dgm:t>
    </dgm:pt>
    <dgm:pt modelId="{F519DC93-9ABB-47B4-A36F-D6DFAEC7B081}">
      <dgm:prSet phldrT="[Text]" custT="1"/>
      <dgm:spPr/>
      <dgm:t>
        <a:bodyPr/>
        <a:lstStyle/>
        <a:p>
          <a:r>
            <a:rPr lang="en-US" sz="3600" b="0" i="0" dirty="0"/>
            <a:t>Inventory to deliver</a:t>
          </a:r>
          <a:endParaRPr lang="en-US" sz="3600" dirty="0"/>
        </a:p>
      </dgm:t>
    </dgm:pt>
    <dgm:pt modelId="{AE39E6DD-2D29-4DDC-BEB6-A6F7E30E1DD8}" type="parTrans" cxnId="{989B3F8F-F3F4-45E2-A8D5-C9052CB16A5C}">
      <dgm:prSet/>
      <dgm:spPr/>
      <dgm:t>
        <a:bodyPr/>
        <a:lstStyle/>
        <a:p>
          <a:endParaRPr lang="en-US" sz="3200"/>
        </a:p>
      </dgm:t>
    </dgm:pt>
    <dgm:pt modelId="{5CE1757C-5883-4CB7-8216-DDD117E1B561}" type="sibTrans" cxnId="{989B3F8F-F3F4-45E2-A8D5-C9052CB16A5C}">
      <dgm:prSet/>
      <dgm:spPr/>
      <dgm:t>
        <a:bodyPr/>
        <a:lstStyle/>
        <a:p>
          <a:endParaRPr lang="en-US" sz="3200"/>
        </a:p>
      </dgm:t>
    </dgm:pt>
    <dgm:pt modelId="{ADFD6259-FD35-4B1E-9721-41E4C38AFBFA}">
      <dgm:prSet phldrT="[Text]" custT="1"/>
      <dgm:spPr/>
      <dgm:t>
        <a:bodyPr/>
        <a:lstStyle/>
        <a:p>
          <a:r>
            <a:rPr lang="en-US" sz="3600" b="0" i="0" dirty="0"/>
            <a:t>Order to cash</a:t>
          </a:r>
          <a:endParaRPr lang="en-US" sz="3600" dirty="0"/>
        </a:p>
      </dgm:t>
    </dgm:pt>
    <dgm:pt modelId="{32BCE5AD-43BA-425F-B17E-6060774A477D}" type="sibTrans" cxnId="{7E5A1CD5-2E08-4E1B-AAEC-7F9D74EE7288}">
      <dgm:prSet/>
      <dgm:spPr/>
      <dgm:t>
        <a:bodyPr/>
        <a:lstStyle/>
        <a:p>
          <a:endParaRPr lang="en-US" sz="3200"/>
        </a:p>
      </dgm:t>
    </dgm:pt>
    <dgm:pt modelId="{13D2C34A-FBC5-429F-A911-D10654797877}" type="parTrans" cxnId="{7E5A1CD5-2E08-4E1B-AAEC-7F9D74EE7288}">
      <dgm:prSet/>
      <dgm:spPr/>
      <dgm:t>
        <a:bodyPr/>
        <a:lstStyle/>
        <a:p>
          <a:endParaRPr lang="en-US" sz="3200"/>
        </a:p>
      </dgm:t>
    </dgm:pt>
    <dgm:pt modelId="{B9D9EE7D-A1E0-4822-8947-4E6F46E206F4}">
      <dgm:prSet phldrT="[Text]" custT="1"/>
      <dgm:spPr/>
      <dgm:t>
        <a:bodyPr/>
        <a:lstStyle/>
        <a:p>
          <a:r>
            <a:rPr lang="en-US" sz="3600" b="0" i="0" dirty="0"/>
            <a:t>Service to cash</a:t>
          </a:r>
          <a:endParaRPr lang="en-US" sz="3600" dirty="0"/>
        </a:p>
      </dgm:t>
    </dgm:pt>
    <dgm:pt modelId="{513F3FB7-8A9C-4ACB-9151-3BD80742555B}" type="sibTrans" cxnId="{9DE3C0B8-4839-4B69-B8EC-9EB84566B00E}">
      <dgm:prSet/>
      <dgm:spPr/>
      <dgm:t>
        <a:bodyPr/>
        <a:lstStyle/>
        <a:p>
          <a:endParaRPr lang="en-US" sz="2000"/>
        </a:p>
      </dgm:t>
    </dgm:pt>
    <dgm:pt modelId="{DDFFF02C-C650-4BCF-A174-A4642D06441A}" type="parTrans" cxnId="{9DE3C0B8-4839-4B69-B8EC-9EB84566B00E}">
      <dgm:prSet/>
      <dgm:spPr/>
      <dgm:t>
        <a:bodyPr/>
        <a:lstStyle/>
        <a:p>
          <a:endParaRPr lang="en-US" sz="2000"/>
        </a:p>
      </dgm:t>
    </dgm:pt>
    <dgm:pt modelId="{94F45EE4-3D39-4A09-BDC4-E36991D44069}">
      <dgm:prSet phldrT="[Text]" custT="1"/>
      <dgm:spPr/>
      <dgm:t>
        <a:bodyPr/>
        <a:lstStyle/>
        <a:p>
          <a:r>
            <a:rPr lang="en-US" sz="3600" dirty="0"/>
            <a:t>Project to profit</a:t>
          </a:r>
        </a:p>
      </dgm:t>
    </dgm:pt>
    <dgm:pt modelId="{2B0AEB20-BB60-4436-AA22-3681CEE0519E}" type="sibTrans" cxnId="{711B00DD-2732-42BC-8501-9D6049FF7358}">
      <dgm:prSet/>
      <dgm:spPr/>
      <dgm:t>
        <a:bodyPr/>
        <a:lstStyle/>
        <a:p>
          <a:endParaRPr lang="en-US" sz="3200"/>
        </a:p>
      </dgm:t>
    </dgm:pt>
    <dgm:pt modelId="{43D7CA43-A285-4645-8957-BE0D170DEE38}" type="parTrans" cxnId="{711B00DD-2732-42BC-8501-9D6049FF7358}">
      <dgm:prSet/>
      <dgm:spPr/>
      <dgm:t>
        <a:bodyPr/>
        <a:lstStyle/>
        <a:p>
          <a:endParaRPr lang="en-US" sz="3200"/>
        </a:p>
      </dgm:t>
    </dgm:pt>
    <dgm:pt modelId="{D3552C3F-0BE4-4EDB-8DF2-A2B6CC38FDF6}">
      <dgm:prSet phldrT="[Text]" custT="1"/>
      <dgm:spPr/>
      <dgm:t>
        <a:bodyPr/>
        <a:lstStyle/>
        <a:p>
          <a:r>
            <a:rPr lang="en-US" sz="3600" b="0" i="0" dirty="0"/>
            <a:t>Forecast to plan</a:t>
          </a:r>
          <a:endParaRPr lang="en-US" sz="3600" dirty="0"/>
        </a:p>
      </dgm:t>
    </dgm:pt>
    <dgm:pt modelId="{846C5CF3-5AB0-4815-9272-C952FDAC8946}" type="sibTrans" cxnId="{F815A7E7-A527-43EF-B512-73F6AAA303C7}">
      <dgm:prSet/>
      <dgm:spPr/>
      <dgm:t>
        <a:bodyPr/>
        <a:lstStyle/>
        <a:p>
          <a:endParaRPr lang="en-US" sz="3200"/>
        </a:p>
      </dgm:t>
    </dgm:pt>
    <dgm:pt modelId="{A20300ED-2ACD-42FA-AE0A-5D84B1B44063}" type="parTrans" cxnId="{F815A7E7-A527-43EF-B512-73F6AAA303C7}">
      <dgm:prSet/>
      <dgm:spPr/>
      <dgm:t>
        <a:bodyPr/>
        <a:lstStyle/>
        <a:p>
          <a:endParaRPr lang="en-US" sz="3200"/>
        </a:p>
      </dgm:t>
    </dgm:pt>
    <dgm:pt modelId="{051CE8A1-4C72-FB43-8BC2-B0FC42054ACC}">
      <dgm:prSet/>
      <dgm:spPr/>
      <dgm:t>
        <a:bodyPr/>
        <a:lstStyle/>
        <a:p>
          <a:r>
            <a:rPr lang="en-US" b="0" i="0" dirty="0"/>
            <a:t>Hire to retire</a:t>
          </a:r>
          <a:endParaRPr lang="en-US" dirty="0"/>
        </a:p>
      </dgm:t>
    </dgm:pt>
    <dgm:pt modelId="{96B31C46-563E-B94B-9D7B-F98772F85092}" type="parTrans" cxnId="{4E7EF8E2-F98C-0146-BDC1-D0A87F5BB27B}">
      <dgm:prSet/>
      <dgm:spPr/>
      <dgm:t>
        <a:bodyPr/>
        <a:lstStyle/>
        <a:p>
          <a:endParaRPr lang="en-US"/>
        </a:p>
      </dgm:t>
    </dgm:pt>
    <dgm:pt modelId="{14F17437-4540-5F4A-9BAD-56572274B490}" type="sibTrans" cxnId="{4E7EF8E2-F98C-0146-BDC1-D0A87F5BB27B}">
      <dgm:prSet/>
      <dgm:spPr/>
      <dgm:t>
        <a:bodyPr/>
        <a:lstStyle/>
        <a:p>
          <a:endParaRPr lang="en-US"/>
        </a:p>
      </dgm:t>
    </dgm:pt>
    <dgm:pt modelId="{299F7F6E-D79A-874E-AD94-60E2BF2140F9}">
      <dgm:prSet/>
      <dgm:spPr/>
      <dgm:t>
        <a:bodyPr/>
        <a:lstStyle/>
        <a:p>
          <a:r>
            <a:rPr lang="en-US" b="0" i="0" dirty="0"/>
            <a:t>Record to report</a:t>
          </a:r>
          <a:endParaRPr lang="en-US" dirty="0"/>
        </a:p>
      </dgm:t>
    </dgm:pt>
    <dgm:pt modelId="{05695E3E-CA6D-8A40-B6B6-36E378D6BF05}" type="parTrans" cxnId="{F93D4B01-4C7A-5946-837B-B99D19382FF2}">
      <dgm:prSet/>
      <dgm:spPr/>
      <dgm:t>
        <a:bodyPr/>
        <a:lstStyle/>
        <a:p>
          <a:endParaRPr lang="en-US"/>
        </a:p>
      </dgm:t>
    </dgm:pt>
    <dgm:pt modelId="{6686E8B2-05C1-1F47-A549-AA561031DFCC}" type="sibTrans" cxnId="{F93D4B01-4C7A-5946-837B-B99D19382FF2}">
      <dgm:prSet/>
      <dgm:spPr/>
      <dgm:t>
        <a:bodyPr/>
        <a:lstStyle/>
        <a:p>
          <a:endParaRPr lang="en-US"/>
        </a:p>
      </dgm:t>
    </dgm:pt>
    <dgm:pt modelId="{A690B930-5C4D-2C4B-A78D-885FDE29A4C4}">
      <dgm:prSet/>
      <dgm:spPr/>
      <dgm:t>
        <a:bodyPr/>
        <a:lstStyle/>
        <a:p>
          <a:r>
            <a:rPr lang="en-US" dirty="0"/>
            <a:t>Product and service lifecycle management</a:t>
          </a:r>
        </a:p>
      </dgm:t>
    </dgm:pt>
    <dgm:pt modelId="{EE009073-1EF1-3348-A6E3-A3E7C1BFFAD9}" type="parTrans" cxnId="{CB3DDCF2-05E5-8D40-A292-DFEFCE170E69}">
      <dgm:prSet/>
      <dgm:spPr/>
      <dgm:t>
        <a:bodyPr/>
        <a:lstStyle/>
        <a:p>
          <a:endParaRPr lang="en-US"/>
        </a:p>
      </dgm:t>
    </dgm:pt>
    <dgm:pt modelId="{541BBD92-CE29-B94D-B591-F479BB5E03B2}" type="sibTrans" cxnId="{CB3DDCF2-05E5-8D40-A292-DFEFCE170E69}">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custLinFactNeighborX="870" custLinFactNeighborY="329"/>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AE02A94E-B7BF-F849-A29E-772D1D379C9F}" type="pres">
      <dgm:prSet presAssocID="{A690B930-5C4D-2C4B-A78D-885FDE29A4C4}" presName="childNode" presStyleLbl="node1" presStyleIdx="0" presStyleCnt="14">
        <dgm:presLayoutVars>
          <dgm:bulletEnabled val="1"/>
        </dgm:presLayoutVars>
      </dgm:prSet>
      <dgm:spPr/>
    </dgm:pt>
    <dgm:pt modelId="{269D75C9-8725-A441-B076-1D3BBACC6EFE}" type="pres">
      <dgm:prSet presAssocID="{A690B930-5C4D-2C4B-A78D-885FDE29A4C4}" presName="aSpace2" presStyleCnt="0"/>
      <dgm:spPr/>
    </dgm:pt>
    <dgm:pt modelId="{237D248D-ECA2-4FFC-B9A3-716D075041AC}" type="pres">
      <dgm:prSet presAssocID="{D3552C3F-0BE4-4EDB-8DF2-A2B6CC38FDF6}" presName="childNode" presStyleLbl="node1" presStyleIdx="1" presStyleCnt="14">
        <dgm:presLayoutVars>
          <dgm:bulletEnabled val="1"/>
        </dgm:presLayoutVars>
      </dgm:prSet>
      <dgm:spPr/>
    </dgm:pt>
    <dgm:pt modelId="{8315BA6E-8943-42B0-8DFF-8B11766C3265}" type="pres">
      <dgm:prSet presAssocID="{D3552C3F-0BE4-4EDB-8DF2-A2B6CC38FDF6}" presName="aSpace2" presStyleCnt="0"/>
      <dgm:spPr/>
    </dgm:pt>
    <dgm:pt modelId="{3B403015-9A81-4318-B614-54C77AF9DD59}" type="pres">
      <dgm:prSet presAssocID="{94F45EE4-3D39-4A09-BDC4-E36991D44069}" presName="childNode" presStyleLbl="node1" presStyleIdx="2" presStyleCnt="14">
        <dgm:presLayoutVars>
          <dgm:bulletEnabled val="1"/>
        </dgm:presLayoutVars>
      </dgm:prSet>
      <dgm:spPr/>
    </dgm:pt>
    <dgm:pt modelId="{2999CA3F-A07C-3C42-A633-798028DECA05}" type="pres">
      <dgm:prSet presAssocID="{94F45EE4-3D39-4A09-BDC4-E36991D44069}" presName="aSpace2" presStyleCnt="0"/>
      <dgm:spPr/>
    </dgm:pt>
    <dgm:pt modelId="{0B2F79DD-AE55-0845-A253-191B71D0D6B7}" type="pres">
      <dgm:prSet presAssocID="{051CE8A1-4C72-FB43-8BC2-B0FC42054ACC}" presName="childNode" presStyleLbl="node1" presStyleIdx="3" presStyleCnt="14">
        <dgm:presLayoutVars>
          <dgm:bulletEnabled val="1"/>
        </dgm:presLayoutVars>
      </dgm:prSet>
      <dgm:spPr/>
    </dgm:pt>
    <dgm:pt modelId="{5DF240AE-DAD6-BA4A-B037-9563BD8FBEE9}" type="pres">
      <dgm:prSet presAssocID="{051CE8A1-4C72-FB43-8BC2-B0FC42054ACC}" presName="aSpace2" presStyleCnt="0"/>
      <dgm:spPr/>
    </dgm:pt>
    <dgm:pt modelId="{1FA8D7C0-9C92-2343-9599-B8BC89D8DB84}" type="pres">
      <dgm:prSet presAssocID="{299F7F6E-D79A-874E-AD94-60E2BF2140F9}" presName="childNode" presStyleLbl="node1" presStyleIdx="4" presStyleCnt="14">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5" presStyleCnt="14">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6" presStyleCnt="14">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7" presStyleCnt="14">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8" presStyleCnt="14">
        <dgm:presLayoutVars>
          <dgm:bulletEnabled val="1"/>
        </dgm:presLayoutVars>
      </dgm:prSet>
      <dgm:spPr/>
    </dgm:pt>
    <dgm:pt modelId="{8F055212-07C5-417D-B621-FD9A70ED2EC7}" type="pres">
      <dgm:prSet presAssocID="{1CE713B2-3275-48A7-B54C-2D0B43825CE3}" presName="aSpace2" presStyleCnt="0"/>
      <dgm:spPr/>
    </dgm:pt>
    <dgm:pt modelId="{D3F33C6A-061D-4A6C-82CD-97D34B9BAC78}" type="pres">
      <dgm:prSet presAssocID="{357544D4-D28C-4D56-9867-2D994E47B5B4}" presName="childNode" presStyleLbl="node1" presStyleIdx="9" presStyleCnt="14">
        <dgm:presLayoutVars>
          <dgm:bulletEnabled val="1"/>
        </dgm:presLayoutVars>
      </dgm:prSet>
      <dgm:spPr/>
    </dgm:pt>
    <dgm:pt modelId="{7DAF37C6-8CED-443A-801F-487B510B238A}" type="pres">
      <dgm:prSet presAssocID="{357544D4-D28C-4D56-9867-2D994E47B5B4}" presName="aSpace2" presStyleCnt="0"/>
      <dgm:spPr/>
    </dgm:pt>
    <dgm:pt modelId="{7259C930-5AB4-4101-8355-C7D99D7F4DB9}" type="pres">
      <dgm:prSet presAssocID="{204E495F-9BFF-4821-95A3-78F715653E45}" presName="childNode" presStyleLbl="node1" presStyleIdx="10" presStyleCnt="14">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52F62A35-4A90-48AF-9BB8-A90D985C24DA}" type="pres">
      <dgm:prSet presAssocID="{ADFD6259-FD35-4B1E-9721-41E4C38AFBFA}" presName="childNode" presStyleLbl="node1" presStyleIdx="11" presStyleCnt="14">
        <dgm:presLayoutVars>
          <dgm:bulletEnabled val="1"/>
        </dgm:presLayoutVars>
      </dgm:prSet>
      <dgm:spPr/>
    </dgm:pt>
    <dgm:pt modelId="{75439B26-71FB-452E-925C-CFD7C7C4DA3A}" type="pres">
      <dgm:prSet presAssocID="{ADFD6259-FD35-4B1E-9721-41E4C38AFBFA}" presName="aSpace2" presStyleCnt="0"/>
      <dgm:spPr/>
    </dgm:pt>
    <dgm:pt modelId="{C2223CB6-AB81-4B6F-8601-DB1B133485FA}" type="pres">
      <dgm:prSet presAssocID="{B9D9EE7D-A1E0-4822-8947-4E6F46E206F4}" presName="childNode" presStyleLbl="node1" presStyleIdx="12" presStyleCnt="14">
        <dgm:presLayoutVars>
          <dgm:bulletEnabled val="1"/>
        </dgm:presLayoutVars>
      </dgm:prSet>
      <dgm:spPr/>
    </dgm:pt>
    <dgm:pt modelId="{5EA91EEE-C9BC-4FD5-92FD-BC7E9227F57B}" type="pres">
      <dgm:prSet presAssocID="{B9D9EE7D-A1E0-4822-8947-4E6F46E206F4}" presName="aSpace2" presStyleCnt="0"/>
      <dgm:spPr/>
    </dgm:pt>
    <dgm:pt modelId="{0BE19A25-0533-4578-BE23-903FF1FCB07D}" type="pres">
      <dgm:prSet presAssocID="{F519DC93-9ABB-47B4-A36F-D6DFAEC7B081}" presName="childNode" presStyleLbl="node1" presStyleIdx="13" presStyleCnt="14">
        <dgm:presLayoutVars>
          <dgm:bulletEnabled val="1"/>
        </dgm:presLayoutVars>
      </dgm:prSet>
      <dgm:spPr/>
    </dgm:pt>
  </dgm:ptLst>
  <dgm:cxnLst>
    <dgm:cxn modelId="{B7C20300-F298-44B5-97A3-9839BC4C6EE4}" srcId="{C7EFBDD3-5294-4D47-8846-A08B71D4A8CC}" destId="{204E495F-9BFF-4821-95A3-78F715653E45}" srcOrd="5" destOrd="0" parTransId="{99C01785-1507-43FD-A076-14DE9A5B0581}" sibTransId="{735CBD4D-4C62-4D34-A04D-24F0F9224811}"/>
    <dgm:cxn modelId="{F93D4B01-4C7A-5946-837B-B99D19382FF2}" srcId="{45557348-3A6A-4AD2-9A1D-424C81977EA2}" destId="{299F7F6E-D79A-874E-AD94-60E2BF2140F9}" srcOrd="4" destOrd="0" parTransId="{05695E3E-CA6D-8A40-B6B6-36E378D6BF05}" sibTransId="{6686E8B2-05C1-1F47-A549-AA561031DFCC}"/>
    <dgm:cxn modelId="{3722C803-F98A-41E7-B2F8-6AC8E8153D7A}" type="presOf" srcId="{B9D9EE7D-A1E0-4822-8947-4E6F46E206F4}" destId="{C2223CB6-AB81-4B6F-8601-DB1B133485FA}" srcOrd="0" destOrd="0" presId="urn:microsoft.com/office/officeart/2005/8/layout/lProcess2"/>
    <dgm:cxn modelId="{0A72EA04-3532-4F8F-8509-510271AA7190}" type="presOf" srcId="{94F45EE4-3D39-4A09-BDC4-E36991D44069}" destId="{3B403015-9A81-4318-B614-54C77AF9DD59}"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0CBA900B-4D6D-487A-A2C8-B533EEBD50E9}" type="presOf" srcId="{204E495F-9BFF-4821-95A3-78F715653E45}" destId="{7259C930-5AB4-4101-8355-C7D99D7F4DB9}"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545DFF25-BA82-4173-A40C-A0FD9B3320EF}" srcId="{C7EFBDD3-5294-4D47-8846-A08B71D4A8CC}" destId="{357544D4-D28C-4D56-9867-2D994E47B5B4}" srcOrd="4" destOrd="0" parTransId="{F0D2A36E-846D-448A-8A54-87701140B1A2}" sibTransId="{2593F1B5-047E-42F3-9D6F-8AD1E0A45819}"/>
    <dgm:cxn modelId="{11ABAE27-29B5-47DA-B7F6-C0593BBB7B21}" type="presOf" srcId="{ADFD6259-FD35-4B1E-9721-41E4C38AFBFA}" destId="{52F62A35-4A90-48AF-9BB8-A90D985C24DA}" srcOrd="0" destOrd="0" presId="urn:microsoft.com/office/officeart/2005/8/layout/lProcess2"/>
    <dgm:cxn modelId="{7E324729-1B8A-42CE-A184-89368CBF8A65}" type="presOf" srcId="{D3552C3F-0BE4-4EDB-8DF2-A2B6CC38FDF6}" destId="{237D248D-ECA2-4FFC-B9A3-716D075041AC}" srcOrd="0" destOrd="0" presId="urn:microsoft.com/office/officeart/2005/8/layout/lProcess2"/>
    <dgm:cxn modelId="{F98D2830-07F9-4A16-84DD-A8126208E2D6}" srcId="{C7EFBDD3-5294-4D47-8846-A08B71D4A8CC}" destId="{1CE713B2-3275-48A7-B54C-2D0B43825CE3}" srcOrd="3" destOrd="0" parTransId="{61AFB1C0-FAF6-47E6-942C-78DD27EDDAD1}" sibTransId="{38DEFC50-0A33-4014-A075-293977BB1772}"/>
    <dgm:cxn modelId="{85461039-A739-4D60-85F6-C258F0CCF1B8}" srcId="{C7EFBDD3-5294-4D47-8846-A08B71D4A8CC}" destId="{4AEDEB9E-5A50-48B9-A54A-F4BCDCC49FFA}" srcOrd="0" destOrd="0" parTransId="{D2EBB928-A3A6-44C5-B1BB-C881A0F574B4}" sibTransId="{D9BB36AE-393F-4C49-A863-C6EA324334FD}"/>
    <dgm:cxn modelId="{18B4153A-FB10-9544-B62D-BEA3A1BB1265}" type="presOf" srcId="{A690B930-5C4D-2C4B-A78D-885FDE29A4C4}" destId="{AE02A94E-B7BF-F849-A29E-772D1D379C9F}" srcOrd="0" destOrd="0" presId="urn:microsoft.com/office/officeart/2005/8/layout/lProcess2"/>
    <dgm:cxn modelId="{7B5B433E-8543-4CCA-8CEE-7D2AC48594AF}" type="presOf" srcId="{45557348-3A6A-4AD2-9A1D-424C81977EA2}" destId="{1608D2CB-C9F7-4883-8586-B1896FD43F57}" srcOrd="0" destOrd="0" presId="urn:microsoft.com/office/officeart/2005/8/layout/lProcess2"/>
    <dgm:cxn modelId="{3A1B845E-F9A3-7D4F-8A58-36FE3E17FF67}" type="presOf" srcId="{051CE8A1-4C72-FB43-8BC2-B0FC42054ACC}" destId="{0B2F79DD-AE55-0845-A253-191B71D0D6B7}" srcOrd="0" destOrd="0" presId="urn:microsoft.com/office/officeart/2005/8/layout/lProcess2"/>
    <dgm:cxn modelId="{F8C84142-EAD6-4E3F-A355-D167020DD8DC}" type="presOf" srcId="{4AEDEB9E-5A50-48B9-A54A-F4BCDCC49FFA}" destId="{B6AED814-CC89-409A-8ACB-19CA66FF7770}" srcOrd="0" destOrd="0" presId="urn:microsoft.com/office/officeart/2005/8/layout/lProcess2"/>
    <dgm:cxn modelId="{A808726F-C7B9-4ECB-A8AA-B414B4FA9EE9}" type="presOf" srcId="{D113DD07-8750-4A4F-83EA-0389E4597A92}" destId="{6C183903-68B9-49CC-B026-BDAE62C86085}" srcOrd="1"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FBD6A955-6EEF-42B1-BC3A-AFD6AA63184D}" type="presOf" srcId="{C7EFBDD3-5294-4D47-8846-A08B71D4A8CC}" destId="{1A839FFF-43DC-4F41-B980-8E0DAC772D1C}" srcOrd="1" destOrd="0" presId="urn:microsoft.com/office/officeart/2005/8/layout/lProcess2"/>
    <dgm:cxn modelId="{752FF87F-9B8D-433C-81FC-7FABB4A41477}" type="presOf" srcId="{C7EFBDD3-5294-4D47-8846-A08B71D4A8CC}" destId="{C9F1157A-A497-49AB-9F56-585DF37546DD}" srcOrd="0" destOrd="0" presId="urn:microsoft.com/office/officeart/2005/8/layout/lProcess2"/>
    <dgm:cxn modelId="{989B3F8F-F3F4-45E2-A8D5-C9052CB16A5C}" srcId="{D113DD07-8750-4A4F-83EA-0389E4597A92}" destId="{F519DC93-9ABB-47B4-A36F-D6DFAEC7B081}" srcOrd="2" destOrd="0" parTransId="{AE39E6DD-2D29-4DDC-BEB6-A6F7E30E1DD8}" sibTransId="{5CE1757C-5883-4CB7-8216-DDD117E1B561}"/>
    <dgm:cxn modelId="{40139991-B1BD-4EF1-80E2-4EDE134EAE3C}" type="presOf" srcId="{45557348-3A6A-4AD2-9A1D-424C81977EA2}" destId="{D9F38F83-F672-4561-8A1D-0007414F2E89}" srcOrd="1" destOrd="0" presId="urn:microsoft.com/office/officeart/2005/8/layout/lProcess2"/>
    <dgm:cxn modelId="{73E23E92-F701-4173-A071-5961B7B9A8B3}" type="presOf" srcId="{357544D4-D28C-4D56-9867-2D994E47B5B4}" destId="{D3F33C6A-061D-4A6C-82CD-97D34B9BAC78}" srcOrd="0" destOrd="0" presId="urn:microsoft.com/office/officeart/2005/8/layout/lProcess2"/>
    <dgm:cxn modelId="{861BCF99-4C96-4CB0-994F-02DCDDD02858}" type="presOf" srcId="{D113DD07-8750-4A4F-83EA-0389E4597A92}" destId="{4FE73880-E4EC-4D19-80AF-B8C2846A64EF}" srcOrd="0" destOrd="0" presId="urn:microsoft.com/office/officeart/2005/8/layout/lProcess2"/>
    <dgm:cxn modelId="{3E1F4F9C-E6E9-48D0-A35E-97892F6814CA}" type="presOf" srcId="{1863454F-765B-4868-B9AC-1D6547218824}" destId="{C09F7464-FDB0-403E-816A-1A139A8A13E9}" srcOrd="0" destOrd="0" presId="urn:microsoft.com/office/officeart/2005/8/layout/lProcess2"/>
    <dgm:cxn modelId="{9DE3C0B8-4839-4B69-B8EC-9EB84566B00E}" srcId="{D113DD07-8750-4A4F-83EA-0389E4597A92}" destId="{B9D9EE7D-A1E0-4822-8947-4E6F46E206F4}" srcOrd="1" destOrd="0" parTransId="{DDFFF02C-C650-4BCF-A174-A4642D06441A}" sibTransId="{513F3FB7-8A9C-4ACB-9151-3BD80742555B}"/>
    <dgm:cxn modelId="{F4C137C7-1E2E-4155-BDBA-E4C0401513D7}" type="presOf" srcId="{F519DC93-9ABB-47B4-A36F-D6DFAEC7B081}" destId="{0BE19A25-0533-4578-BE23-903FF1FCB07D}" srcOrd="0" destOrd="0" presId="urn:microsoft.com/office/officeart/2005/8/layout/lProcess2"/>
    <dgm:cxn modelId="{1FC683CB-78E5-467E-B302-1E09E59E90D1}" type="presOf" srcId="{240F43B1-FC1B-4B7F-BE35-0DF56D0AA0FD}" destId="{81FA9440-9921-47BC-97DF-D1BC628F017C}"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4EF1CBD4-8949-1D45-A91F-AF49F9C15A54}" type="presOf" srcId="{299F7F6E-D79A-874E-AD94-60E2BF2140F9}" destId="{1FA8D7C0-9C92-2343-9599-B8BC89D8DB84}" srcOrd="0" destOrd="0" presId="urn:microsoft.com/office/officeart/2005/8/layout/lProcess2"/>
    <dgm:cxn modelId="{7E5A1CD5-2E08-4E1B-AAEC-7F9D74EE7288}" srcId="{D113DD07-8750-4A4F-83EA-0389E4597A92}" destId="{ADFD6259-FD35-4B1E-9721-41E4C38AFBFA}" srcOrd="0" destOrd="0" parTransId="{13D2C34A-FBC5-429F-A911-D10654797877}" sibTransId="{32BCE5AD-43BA-425F-B17E-6060774A477D}"/>
    <dgm:cxn modelId="{711B00DD-2732-42BC-8501-9D6049FF7358}" srcId="{45557348-3A6A-4AD2-9A1D-424C81977EA2}" destId="{94F45EE4-3D39-4A09-BDC4-E36991D44069}" srcOrd="2" destOrd="0" parTransId="{43D7CA43-A285-4645-8957-BE0D170DEE38}" sibTransId="{2B0AEB20-BB60-4436-AA22-3681CEE0519E}"/>
    <dgm:cxn modelId="{235F0BE2-5283-4DF5-AED1-5FC34DD9FD5F}" type="presOf" srcId="{1CE713B2-3275-48A7-B54C-2D0B43825CE3}" destId="{812DFF8A-0F48-48A1-B4D0-0B9EB5919A6B}" srcOrd="0" destOrd="0" presId="urn:microsoft.com/office/officeart/2005/8/layout/lProcess2"/>
    <dgm:cxn modelId="{4E7EF8E2-F98C-0146-BDC1-D0A87F5BB27B}" srcId="{45557348-3A6A-4AD2-9A1D-424C81977EA2}" destId="{051CE8A1-4C72-FB43-8BC2-B0FC42054ACC}" srcOrd="3" destOrd="0" parTransId="{96B31C46-563E-B94B-9D7B-F98772F85092}" sibTransId="{14F17437-4540-5F4A-9BAD-56572274B490}"/>
    <dgm:cxn modelId="{F815A7E7-A527-43EF-B512-73F6AAA303C7}" srcId="{45557348-3A6A-4AD2-9A1D-424C81977EA2}" destId="{D3552C3F-0BE4-4EDB-8DF2-A2B6CC38FDF6}" srcOrd="1" destOrd="0" parTransId="{A20300ED-2ACD-42FA-AE0A-5D84B1B44063}" sibTransId="{846C5CF3-5AB0-4815-9272-C952FDAC8946}"/>
    <dgm:cxn modelId="{CB3DDCF2-05E5-8D40-A292-DFEFCE170E69}" srcId="{45557348-3A6A-4AD2-9A1D-424C81977EA2}" destId="{A690B930-5C4D-2C4B-A78D-885FDE29A4C4}" srcOrd="0" destOrd="0" parTransId="{EE009073-1EF1-3348-A6E3-A3E7C1BFFAD9}" sibTransId="{541BBD92-CE29-B94D-B591-F479BB5E03B2}"/>
    <dgm:cxn modelId="{8897EDF5-CBE6-4C80-8482-74681A7B852C}" srcId="{C7EFBDD3-5294-4D47-8846-A08B71D4A8CC}" destId="{240F43B1-FC1B-4B7F-BE35-0DF56D0AA0FD}" srcOrd="2" destOrd="0" parTransId="{D8AAFCB4-39A0-4A05-B553-5AE4F5A4A301}" sibTransId="{92541709-30BB-4BF2-BD99-1DCBA24235AA}"/>
    <dgm:cxn modelId="{329EFCA0-38A0-4BC5-816C-4D8D11956C08}" type="presParOf" srcId="{7DF3B547-0DB4-480E-ABD5-CD926A56134B}" destId="{BD4EC3C0-22C5-4628-B9FC-B110026B7FD4}" srcOrd="0" destOrd="0" presId="urn:microsoft.com/office/officeart/2005/8/layout/lProcess2"/>
    <dgm:cxn modelId="{651A3638-0BF2-49C6-8BC9-EF12EBE986AD}" type="presParOf" srcId="{BD4EC3C0-22C5-4628-B9FC-B110026B7FD4}" destId="{1608D2CB-C9F7-4883-8586-B1896FD43F57}" srcOrd="0" destOrd="0" presId="urn:microsoft.com/office/officeart/2005/8/layout/lProcess2"/>
    <dgm:cxn modelId="{F809CE3D-9414-4864-82D4-2D507F821ADF}" type="presParOf" srcId="{BD4EC3C0-22C5-4628-B9FC-B110026B7FD4}" destId="{D9F38F83-F672-4561-8A1D-0007414F2E89}" srcOrd="1" destOrd="0" presId="urn:microsoft.com/office/officeart/2005/8/layout/lProcess2"/>
    <dgm:cxn modelId="{25BA1F00-7C3D-40AD-A335-A7F063CF0917}" type="presParOf" srcId="{BD4EC3C0-22C5-4628-B9FC-B110026B7FD4}" destId="{6DFE937D-05F2-43A1-B837-03645C575007}" srcOrd="2" destOrd="0" presId="urn:microsoft.com/office/officeart/2005/8/layout/lProcess2"/>
    <dgm:cxn modelId="{0838F3B6-3C2E-46E1-9218-1A687F8A49EF}" type="presParOf" srcId="{6DFE937D-05F2-43A1-B837-03645C575007}" destId="{DBD8C2A2-7A98-42E4-A412-C4B685903A00}" srcOrd="0" destOrd="0" presId="urn:microsoft.com/office/officeart/2005/8/layout/lProcess2"/>
    <dgm:cxn modelId="{B875E4A4-40C1-CF4E-946A-2AC8FC50FDAB}" type="presParOf" srcId="{DBD8C2A2-7A98-42E4-A412-C4B685903A00}" destId="{AE02A94E-B7BF-F849-A29E-772D1D379C9F}" srcOrd="0" destOrd="0" presId="urn:microsoft.com/office/officeart/2005/8/layout/lProcess2"/>
    <dgm:cxn modelId="{9DCEB376-F1B2-E84D-8727-7418008E9EF1}" type="presParOf" srcId="{DBD8C2A2-7A98-42E4-A412-C4B685903A00}" destId="{269D75C9-8725-A441-B076-1D3BBACC6EFE}" srcOrd="1" destOrd="0" presId="urn:microsoft.com/office/officeart/2005/8/layout/lProcess2"/>
    <dgm:cxn modelId="{992C5560-C99E-4EA3-BDC5-7B7CA4412737}" type="presParOf" srcId="{DBD8C2A2-7A98-42E4-A412-C4B685903A00}" destId="{237D248D-ECA2-4FFC-B9A3-716D075041AC}" srcOrd="2" destOrd="0" presId="urn:microsoft.com/office/officeart/2005/8/layout/lProcess2"/>
    <dgm:cxn modelId="{C6F4FE91-977C-4B2F-B767-4F779A8BB50F}" type="presParOf" srcId="{DBD8C2A2-7A98-42E4-A412-C4B685903A00}" destId="{8315BA6E-8943-42B0-8DFF-8B11766C3265}" srcOrd="3" destOrd="0" presId="urn:microsoft.com/office/officeart/2005/8/layout/lProcess2"/>
    <dgm:cxn modelId="{21308571-1AE3-41B0-9AE6-4A0971604391}" type="presParOf" srcId="{DBD8C2A2-7A98-42E4-A412-C4B685903A00}" destId="{3B403015-9A81-4318-B614-54C77AF9DD59}" srcOrd="4" destOrd="0" presId="urn:microsoft.com/office/officeart/2005/8/layout/lProcess2"/>
    <dgm:cxn modelId="{141F7DD3-0C0D-9B4D-81EA-F76B780D3A1C}" type="presParOf" srcId="{DBD8C2A2-7A98-42E4-A412-C4B685903A00}" destId="{2999CA3F-A07C-3C42-A633-798028DECA05}" srcOrd="5" destOrd="0" presId="urn:microsoft.com/office/officeart/2005/8/layout/lProcess2"/>
    <dgm:cxn modelId="{10B49381-1921-ED43-8FDE-1D275D45802F}" type="presParOf" srcId="{DBD8C2A2-7A98-42E4-A412-C4B685903A00}" destId="{0B2F79DD-AE55-0845-A253-191B71D0D6B7}" srcOrd="6" destOrd="0" presId="urn:microsoft.com/office/officeart/2005/8/layout/lProcess2"/>
    <dgm:cxn modelId="{47C5B21B-A1CD-6642-B53A-E60FA9265D6E}" type="presParOf" srcId="{DBD8C2A2-7A98-42E4-A412-C4B685903A00}" destId="{5DF240AE-DAD6-BA4A-B037-9563BD8FBEE9}" srcOrd="7" destOrd="0" presId="urn:microsoft.com/office/officeart/2005/8/layout/lProcess2"/>
    <dgm:cxn modelId="{8727E4D3-7894-C44A-8EC9-39234F483BC6}" type="presParOf" srcId="{DBD8C2A2-7A98-42E4-A412-C4B685903A00}" destId="{1FA8D7C0-9C92-2343-9599-B8BC89D8DB84}" srcOrd="8" destOrd="0" presId="urn:microsoft.com/office/officeart/2005/8/layout/lProcess2"/>
    <dgm:cxn modelId="{3C6EC6B5-33FC-4898-8500-C84D06198ECF}" type="presParOf" srcId="{7DF3B547-0DB4-480E-ABD5-CD926A56134B}" destId="{31274D22-07A2-4A08-874B-8B5D58C3DE7E}" srcOrd="1" destOrd="0" presId="urn:microsoft.com/office/officeart/2005/8/layout/lProcess2"/>
    <dgm:cxn modelId="{5F9488ED-B849-42D6-A9F0-77C2FF1D5E7C}" type="presParOf" srcId="{7DF3B547-0DB4-480E-ABD5-CD926A56134B}" destId="{42293ABD-9680-44A3-ACBD-B8FB492489B5}" srcOrd="2" destOrd="0" presId="urn:microsoft.com/office/officeart/2005/8/layout/lProcess2"/>
    <dgm:cxn modelId="{2E580118-CFBF-495C-907F-21B418916DDA}" type="presParOf" srcId="{42293ABD-9680-44A3-ACBD-B8FB492489B5}" destId="{C9F1157A-A497-49AB-9F56-585DF37546DD}" srcOrd="0" destOrd="0" presId="urn:microsoft.com/office/officeart/2005/8/layout/lProcess2"/>
    <dgm:cxn modelId="{CF3BB4A8-0A0E-493A-9A42-DF8F04F20B87}" type="presParOf" srcId="{42293ABD-9680-44A3-ACBD-B8FB492489B5}" destId="{1A839FFF-43DC-4F41-B980-8E0DAC772D1C}" srcOrd="1" destOrd="0" presId="urn:microsoft.com/office/officeart/2005/8/layout/lProcess2"/>
    <dgm:cxn modelId="{26F390EB-A532-42DE-B4F8-4742839100EB}" type="presParOf" srcId="{42293ABD-9680-44A3-ACBD-B8FB492489B5}" destId="{A03F0993-F696-4F6B-B3B7-2678ACA5B394}" srcOrd="2" destOrd="0" presId="urn:microsoft.com/office/officeart/2005/8/layout/lProcess2"/>
    <dgm:cxn modelId="{B57BE734-EF13-4DD6-87A0-7D74FA6E1EA6}" type="presParOf" srcId="{A03F0993-F696-4F6B-B3B7-2678ACA5B394}" destId="{2F74E153-1288-4682-9FAD-B488327581FC}" srcOrd="0" destOrd="0" presId="urn:microsoft.com/office/officeart/2005/8/layout/lProcess2"/>
    <dgm:cxn modelId="{97DF128B-6A04-47CB-A4C9-079CD829EA49}" type="presParOf" srcId="{2F74E153-1288-4682-9FAD-B488327581FC}" destId="{B6AED814-CC89-409A-8ACB-19CA66FF7770}" srcOrd="0" destOrd="0" presId="urn:microsoft.com/office/officeart/2005/8/layout/lProcess2"/>
    <dgm:cxn modelId="{F4078385-14C8-48F3-9649-E1AA9B6DC25A}" type="presParOf" srcId="{2F74E153-1288-4682-9FAD-B488327581FC}" destId="{29C68ED2-7F50-434A-99DC-6005AFB1A1FA}" srcOrd="1" destOrd="0" presId="urn:microsoft.com/office/officeart/2005/8/layout/lProcess2"/>
    <dgm:cxn modelId="{EA8FA80F-160E-44E3-A39D-D9F2D2EBEE88}" type="presParOf" srcId="{2F74E153-1288-4682-9FAD-B488327581FC}" destId="{C09F7464-FDB0-403E-816A-1A139A8A13E9}" srcOrd="2" destOrd="0" presId="urn:microsoft.com/office/officeart/2005/8/layout/lProcess2"/>
    <dgm:cxn modelId="{88B9FA40-B3F6-4934-9C7A-2AF808895F0C}" type="presParOf" srcId="{2F74E153-1288-4682-9FAD-B488327581FC}" destId="{3A0F3470-D48D-412D-BE3D-11AF9F560413}" srcOrd="3" destOrd="0" presId="urn:microsoft.com/office/officeart/2005/8/layout/lProcess2"/>
    <dgm:cxn modelId="{12E5AF72-DC7F-4C8B-B64C-0F0B287B27D9}" type="presParOf" srcId="{2F74E153-1288-4682-9FAD-B488327581FC}" destId="{81FA9440-9921-47BC-97DF-D1BC628F017C}" srcOrd="4" destOrd="0" presId="urn:microsoft.com/office/officeart/2005/8/layout/lProcess2"/>
    <dgm:cxn modelId="{087533D6-6BD7-4270-A1DD-931B50E474F1}" type="presParOf" srcId="{2F74E153-1288-4682-9FAD-B488327581FC}" destId="{191C38E3-0C2D-41F6-97AB-3053FA0D5345}" srcOrd="5" destOrd="0" presId="urn:microsoft.com/office/officeart/2005/8/layout/lProcess2"/>
    <dgm:cxn modelId="{7F921A2C-3CF1-440D-B12D-D4D1CE4EB359}" type="presParOf" srcId="{2F74E153-1288-4682-9FAD-B488327581FC}" destId="{812DFF8A-0F48-48A1-B4D0-0B9EB5919A6B}" srcOrd="6" destOrd="0" presId="urn:microsoft.com/office/officeart/2005/8/layout/lProcess2"/>
    <dgm:cxn modelId="{EF93138A-7F2F-4733-B12E-4EB6E92E90A3}" type="presParOf" srcId="{2F74E153-1288-4682-9FAD-B488327581FC}" destId="{8F055212-07C5-417D-B621-FD9A70ED2EC7}" srcOrd="7" destOrd="0" presId="urn:microsoft.com/office/officeart/2005/8/layout/lProcess2"/>
    <dgm:cxn modelId="{B8BE9522-EB6F-4F4C-85BD-2F1F4F1F717B}" type="presParOf" srcId="{2F74E153-1288-4682-9FAD-B488327581FC}" destId="{D3F33C6A-061D-4A6C-82CD-97D34B9BAC78}" srcOrd="8" destOrd="0" presId="urn:microsoft.com/office/officeart/2005/8/layout/lProcess2"/>
    <dgm:cxn modelId="{C6797F9B-7BE6-42CF-BFF0-85336EFCBEF7}" type="presParOf" srcId="{2F74E153-1288-4682-9FAD-B488327581FC}" destId="{7DAF37C6-8CED-443A-801F-487B510B238A}" srcOrd="9" destOrd="0" presId="urn:microsoft.com/office/officeart/2005/8/layout/lProcess2"/>
    <dgm:cxn modelId="{B085D55E-18EA-4757-AB23-A787EEF31BDA}" type="presParOf" srcId="{2F74E153-1288-4682-9FAD-B488327581FC}" destId="{7259C930-5AB4-4101-8355-C7D99D7F4DB9}" srcOrd="10" destOrd="0" presId="urn:microsoft.com/office/officeart/2005/8/layout/lProcess2"/>
    <dgm:cxn modelId="{3FA4B796-0C40-4335-BFDF-476FE96CF038}" type="presParOf" srcId="{7DF3B547-0DB4-480E-ABD5-CD926A56134B}" destId="{43B7B39A-57D0-45FE-A148-0DE40994A562}" srcOrd="3" destOrd="0" presId="urn:microsoft.com/office/officeart/2005/8/layout/lProcess2"/>
    <dgm:cxn modelId="{87C941D6-6672-42B1-B6C6-83F9CAEDE706}" type="presParOf" srcId="{7DF3B547-0DB4-480E-ABD5-CD926A56134B}" destId="{FBED15B0-54A9-4BC1-AF72-96B153F42109}" srcOrd="4" destOrd="0" presId="urn:microsoft.com/office/officeart/2005/8/layout/lProcess2"/>
    <dgm:cxn modelId="{04E44CBC-6842-48B7-AFBE-25990FD0D0F3}" type="presParOf" srcId="{FBED15B0-54A9-4BC1-AF72-96B153F42109}" destId="{4FE73880-E4EC-4D19-80AF-B8C2846A64EF}" srcOrd="0" destOrd="0" presId="urn:microsoft.com/office/officeart/2005/8/layout/lProcess2"/>
    <dgm:cxn modelId="{F40E7949-3C0B-4DDB-A4FF-A3956C704E45}" type="presParOf" srcId="{FBED15B0-54A9-4BC1-AF72-96B153F42109}" destId="{6C183903-68B9-49CC-B026-BDAE62C86085}" srcOrd="1" destOrd="0" presId="urn:microsoft.com/office/officeart/2005/8/layout/lProcess2"/>
    <dgm:cxn modelId="{A23D54DC-EF1F-4BB5-AE9C-F27D5281E9F2}" type="presParOf" srcId="{FBED15B0-54A9-4BC1-AF72-96B153F42109}" destId="{7AAEF9AB-334D-4B4A-A4DA-35803D2377A3}" srcOrd="2" destOrd="0" presId="urn:microsoft.com/office/officeart/2005/8/layout/lProcess2"/>
    <dgm:cxn modelId="{B0905DA1-C55F-4608-A727-A60F869E766B}" type="presParOf" srcId="{7AAEF9AB-334D-4B4A-A4DA-35803D2377A3}" destId="{67F220B1-B68D-4977-9505-B4978B2F0CEF}" srcOrd="0" destOrd="0" presId="urn:microsoft.com/office/officeart/2005/8/layout/lProcess2"/>
    <dgm:cxn modelId="{05852A5C-4BBE-4495-A80A-7704FF97358D}" type="presParOf" srcId="{67F220B1-B68D-4977-9505-B4978B2F0CEF}" destId="{52F62A35-4A90-48AF-9BB8-A90D985C24DA}" srcOrd="0" destOrd="0" presId="urn:microsoft.com/office/officeart/2005/8/layout/lProcess2"/>
    <dgm:cxn modelId="{51E8CB60-B33C-4E30-A404-16E2C5B38D35}" type="presParOf" srcId="{67F220B1-B68D-4977-9505-B4978B2F0CEF}" destId="{75439B26-71FB-452E-925C-CFD7C7C4DA3A}" srcOrd="1" destOrd="0" presId="urn:microsoft.com/office/officeart/2005/8/layout/lProcess2"/>
    <dgm:cxn modelId="{15A0C540-9A4B-42E7-BB2A-0C0B41CA8DD0}" type="presParOf" srcId="{67F220B1-B68D-4977-9505-B4978B2F0CEF}" destId="{C2223CB6-AB81-4B6F-8601-DB1B133485FA}" srcOrd="2" destOrd="0" presId="urn:microsoft.com/office/officeart/2005/8/layout/lProcess2"/>
    <dgm:cxn modelId="{18379918-3784-4EA9-AE96-75D52CC2CC60}" type="presParOf" srcId="{67F220B1-B68D-4977-9505-B4978B2F0CEF}" destId="{5EA91EEE-C9BC-4FD5-92FD-BC7E9227F57B}" srcOrd="3" destOrd="0" presId="urn:microsoft.com/office/officeart/2005/8/layout/lProcess2"/>
    <dgm:cxn modelId="{693020A7-D058-4CFA-8261-339B83746CF0}" type="presParOf" srcId="{67F220B1-B68D-4977-9505-B4978B2F0CEF}" destId="{0BE19A25-0533-4578-BE23-903FF1FCB07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50794" y="0"/>
          <a:ext cx="5591314" cy="1399930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dirty="0">
              <a:latin typeface="+mj-lt"/>
            </a:rPr>
            <a:t>Upstream processes</a:t>
          </a:r>
        </a:p>
      </dsp:txBody>
      <dsp:txXfrm>
        <a:off x="50794" y="0"/>
        <a:ext cx="5591314" cy="4199791"/>
      </dsp:txXfrm>
    </dsp:sp>
    <dsp:sp modelId="{AE02A94E-B7BF-F849-A29E-772D1D379C9F}">
      <dsp:nvSpPr>
        <dsp:cNvPr id="0" name=""/>
        <dsp:cNvSpPr/>
      </dsp:nvSpPr>
      <dsp:spPr>
        <a:xfrm>
          <a:off x="561281" y="4202439"/>
          <a:ext cx="4473051" cy="161952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Product and service lifecycle management</a:t>
          </a:r>
        </a:p>
      </dsp:txBody>
      <dsp:txXfrm>
        <a:off x="608715" y="4249873"/>
        <a:ext cx="4378183" cy="1524655"/>
      </dsp:txXfrm>
    </dsp:sp>
    <dsp:sp modelId="{237D248D-ECA2-4FFC-B9A3-716D075041AC}">
      <dsp:nvSpPr>
        <dsp:cNvPr id="0" name=""/>
        <dsp:cNvSpPr/>
      </dsp:nvSpPr>
      <dsp:spPr>
        <a:xfrm>
          <a:off x="561281" y="6071121"/>
          <a:ext cx="4473051" cy="161952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dirty="0"/>
            <a:t>Forecast to plan</a:t>
          </a:r>
          <a:endParaRPr lang="en-US" sz="3600" kern="1200" dirty="0"/>
        </a:p>
      </dsp:txBody>
      <dsp:txXfrm>
        <a:off x="608715" y="6118555"/>
        <a:ext cx="4378183" cy="1524655"/>
      </dsp:txXfrm>
    </dsp:sp>
    <dsp:sp modelId="{3B403015-9A81-4318-B614-54C77AF9DD59}">
      <dsp:nvSpPr>
        <dsp:cNvPr id="0" name=""/>
        <dsp:cNvSpPr/>
      </dsp:nvSpPr>
      <dsp:spPr>
        <a:xfrm>
          <a:off x="561281" y="7939803"/>
          <a:ext cx="4473051" cy="161952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dirty="0"/>
            <a:t>Project to profit</a:t>
          </a:r>
        </a:p>
      </dsp:txBody>
      <dsp:txXfrm>
        <a:off x="608715" y="7987237"/>
        <a:ext cx="4378183" cy="1524655"/>
      </dsp:txXfrm>
    </dsp:sp>
    <dsp:sp modelId="{0B2F79DD-AE55-0845-A253-191B71D0D6B7}">
      <dsp:nvSpPr>
        <dsp:cNvPr id="0" name=""/>
        <dsp:cNvSpPr/>
      </dsp:nvSpPr>
      <dsp:spPr>
        <a:xfrm>
          <a:off x="561281" y="9808484"/>
          <a:ext cx="4473051" cy="161952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b="0" i="0" kern="1200" dirty="0"/>
            <a:t>Hire to retire</a:t>
          </a:r>
          <a:endParaRPr lang="en-US" sz="3400" kern="1200" dirty="0"/>
        </a:p>
      </dsp:txBody>
      <dsp:txXfrm>
        <a:off x="608715" y="9855918"/>
        <a:ext cx="4378183" cy="1524655"/>
      </dsp:txXfrm>
    </dsp:sp>
    <dsp:sp modelId="{1FA8D7C0-9C92-2343-9599-B8BC89D8DB84}">
      <dsp:nvSpPr>
        <dsp:cNvPr id="0" name=""/>
        <dsp:cNvSpPr/>
      </dsp:nvSpPr>
      <dsp:spPr>
        <a:xfrm>
          <a:off x="561281" y="11677166"/>
          <a:ext cx="4473051" cy="161952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b="0" i="0" kern="1200" dirty="0"/>
            <a:t>Record to report</a:t>
          </a:r>
          <a:endParaRPr lang="en-US" sz="3400" kern="1200" dirty="0"/>
        </a:p>
      </dsp:txBody>
      <dsp:txXfrm>
        <a:off x="608715" y="11724600"/>
        <a:ext cx="4378183" cy="1524655"/>
      </dsp:txXfrm>
    </dsp:sp>
    <dsp:sp modelId="{C9F1157A-A497-49AB-9F56-585DF37546DD}">
      <dsp:nvSpPr>
        <dsp:cNvPr id="0" name=""/>
        <dsp:cNvSpPr/>
      </dsp:nvSpPr>
      <dsp:spPr>
        <a:xfrm>
          <a:off x="6012813" y="0"/>
          <a:ext cx="5591314" cy="1399930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rtl="0">
            <a:lnSpc>
              <a:spcPct val="90000"/>
            </a:lnSpc>
            <a:spcBef>
              <a:spcPct val="0"/>
            </a:spcBef>
            <a:spcAft>
              <a:spcPct val="35000"/>
            </a:spcAft>
            <a:buNone/>
          </a:pPr>
          <a:r>
            <a:rPr lang="en-US" sz="5400" kern="1200" dirty="0">
              <a:latin typeface="+mj-lt"/>
            </a:rPr>
            <a:t>Prospect to quote</a:t>
          </a:r>
        </a:p>
      </dsp:txBody>
      <dsp:txXfrm>
        <a:off x="6012813" y="0"/>
        <a:ext cx="5591314" cy="4199791"/>
      </dsp:txXfrm>
    </dsp:sp>
    <dsp:sp modelId="{B6AED814-CC89-409A-8ACB-19CA66FF7770}">
      <dsp:nvSpPr>
        <dsp:cNvPr id="0" name=""/>
        <dsp:cNvSpPr/>
      </dsp:nvSpPr>
      <dsp:spPr>
        <a:xfrm>
          <a:off x="6571945" y="4200474"/>
          <a:ext cx="4473051" cy="134404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Define sales strategy</a:t>
          </a:r>
        </a:p>
      </dsp:txBody>
      <dsp:txXfrm>
        <a:off x="6611311" y="4239840"/>
        <a:ext cx="4394319" cy="1265317"/>
      </dsp:txXfrm>
    </dsp:sp>
    <dsp:sp modelId="{C09F7464-FDB0-403E-816A-1A139A8A13E9}">
      <dsp:nvSpPr>
        <dsp:cNvPr id="0" name=""/>
        <dsp:cNvSpPr/>
      </dsp:nvSpPr>
      <dsp:spPr>
        <a:xfrm>
          <a:off x="6571945" y="5751300"/>
          <a:ext cx="4473051" cy="134404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Run marketing campaigns</a:t>
          </a:r>
        </a:p>
      </dsp:txBody>
      <dsp:txXfrm>
        <a:off x="6611311" y="5790666"/>
        <a:ext cx="4394319" cy="1265317"/>
      </dsp:txXfrm>
    </dsp:sp>
    <dsp:sp modelId="{81FA9440-9921-47BC-97DF-D1BC628F017C}">
      <dsp:nvSpPr>
        <dsp:cNvPr id="0" name=""/>
        <dsp:cNvSpPr/>
      </dsp:nvSpPr>
      <dsp:spPr>
        <a:xfrm>
          <a:off x="6571945" y="7302127"/>
          <a:ext cx="4473051" cy="134404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Identify and qualify leads</a:t>
          </a:r>
        </a:p>
      </dsp:txBody>
      <dsp:txXfrm>
        <a:off x="6611311" y="7341493"/>
        <a:ext cx="4394319" cy="1265317"/>
      </dsp:txXfrm>
    </dsp:sp>
    <dsp:sp modelId="{812DFF8A-0F48-48A1-B4D0-0B9EB5919A6B}">
      <dsp:nvSpPr>
        <dsp:cNvPr id="0" name=""/>
        <dsp:cNvSpPr/>
      </dsp:nvSpPr>
      <dsp:spPr>
        <a:xfrm>
          <a:off x="6571945" y="8852953"/>
          <a:ext cx="4473051" cy="134404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Pursue opportunities</a:t>
          </a:r>
        </a:p>
      </dsp:txBody>
      <dsp:txXfrm>
        <a:off x="6611311" y="8892319"/>
        <a:ext cx="4394319" cy="1265317"/>
      </dsp:txXfrm>
    </dsp:sp>
    <dsp:sp modelId="{D3F33C6A-061D-4A6C-82CD-97D34B9BAC78}">
      <dsp:nvSpPr>
        <dsp:cNvPr id="0" name=""/>
        <dsp:cNvSpPr/>
      </dsp:nvSpPr>
      <dsp:spPr>
        <a:xfrm>
          <a:off x="6571945" y="10403779"/>
          <a:ext cx="4473051" cy="134404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Estimate and quote sales</a:t>
          </a:r>
        </a:p>
      </dsp:txBody>
      <dsp:txXfrm>
        <a:off x="6611311" y="10443145"/>
        <a:ext cx="4394319" cy="1265317"/>
      </dsp:txXfrm>
    </dsp:sp>
    <dsp:sp modelId="{7259C930-5AB4-4101-8355-C7D99D7F4DB9}">
      <dsp:nvSpPr>
        <dsp:cNvPr id="0" name=""/>
        <dsp:cNvSpPr/>
      </dsp:nvSpPr>
      <dsp:spPr>
        <a:xfrm>
          <a:off x="6571945" y="11954605"/>
          <a:ext cx="4473051" cy="134404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Manage customer relationships</a:t>
          </a:r>
        </a:p>
      </dsp:txBody>
      <dsp:txXfrm>
        <a:off x="6611311" y="11993971"/>
        <a:ext cx="4394319" cy="1265317"/>
      </dsp:txXfrm>
    </dsp:sp>
    <dsp:sp modelId="{4FE73880-E4EC-4D19-80AF-B8C2846A64EF}">
      <dsp:nvSpPr>
        <dsp:cNvPr id="0" name=""/>
        <dsp:cNvSpPr/>
      </dsp:nvSpPr>
      <dsp:spPr>
        <a:xfrm>
          <a:off x="12023476" y="0"/>
          <a:ext cx="5591314" cy="1399930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latin typeface="+mj-lt"/>
            </a:rPr>
            <a:t>Downstream processes</a:t>
          </a:r>
        </a:p>
      </dsp:txBody>
      <dsp:txXfrm>
        <a:off x="12023476" y="0"/>
        <a:ext cx="5591314" cy="4199791"/>
      </dsp:txXfrm>
    </dsp:sp>
    <dsp:sp modelId="{52F62A35-4A90-48AF-9BB8-A90D985C24DA}">
      <dsp:nvSpPr>
        <dsp:cNvPr id="0" name=""/>
        <dsp:cNvSpPr/>
      </dsp:nvSpPr>
      <dsp:spPr>
        <a:xfrm>
          <a:off x="12582608" y="4200987"/>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dirty="0"/>
            <a:t>Order to cash</a:t>
          </a:r>
          <a:endParaRPr lang="en-US" sz="3600" kern="1200" dirty="0"/>
        </a:p>
      </dsp:txBody>
      <dsp:txXfrm>
        <a:off x="12663162" y="4281541"/>
        <a:ext cx="4311943" cy="2589194"/>
      </dsp:txXfrm>
    </dsp:sp>
    <dsp:sp modelId="{C2223CB6-AB81-4B6F-8601-DB1B133485FA}">
      <dsp:nvSpPr>
        <dsp:cNvPr id="0" name=""/>
        <dsp:cNvSpPr/>
      </dsp:nvSpPr>
      <dsp:spPr>
        <a:xfrm>
          <a:off x="12582608" y="7374413"/>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dirty="0"/>
            <a:t>Service to cash</a:t>
          </a:r>
          <a:endParaRPr lang="en-US" sz="3600" kern="1200" dirty="0"/>
        </a:p>
      </dsp:txBody>
      <dsp:txXfrm>
        <a:off x="12663162" y="7454967"/>
        <a:ext cx="4311943" cy="2589194"/>
      </dsp:txXfrm>
    </dsp:sp>
    <dsp:sp modelId="{0BE19A25-0533-4578-BE23-903FF1FCB07D}">
      <dsp:nvSpPr>
        <dsp:cNvPr id="0" name=""/>
        <dsp:cNvSpPr/>
      </dsp:nvSpPr>
      <dsp:spPr>
        <a:xfrm>
          <a:off x="12582608" y="10547839"/>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dirty="0"/>
            <a:t>Inventory to deliver</a:t>
          </a:r>
          <a:endParaRPr lang="en-US" sz="3600" kern="1200" dirty="0"/>
        </a:p>
      </dsp:txBody>
      <dsp:txXfrm>
        <a:off x="12663162" y="10628393"/>
        <a:ext cx="4311943" cy="258919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1:07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let's dive right in! Here's a reasoned breakdown:</a:t>
            </a:r>
          </a:p>
          <a:p>
            <a:pPr algn="l">
              <a:buFont typeface="+mj-lt"/>
              <a:buAutoNum type="arabicPeriod"/>
            </a:pPr>
            <a:r>
              <a:rPr lang="en-US" b="1" i="0" dirty="0">
                <a:solidFill>
                  <a:srgbClr val="D1D5DB"/>
                </a:solidFill>
                <a:effectLst/>
                <a:latin typeface="Söhne"/>
              </a:rPr>
              <a:t>Upstream Processes</a:t>
            </a:r>
            <a:r>
              <a:rPr lang="en-US" b="0" i="0" dirty="0">
                <a:solidFill>
                  <a:srgbClr val="D1D5DB"/>
                </a:solidFill>
                <a:effectLst/>
                <a:latin typeface="Söhne"/>
              </a:rPr>
              <a:t>: These seem to involve the initial stages of business, ranging from product ideation to hiring processes.</a:t>
            </a:r>
          </a:p>
          <a:p>
            <a:pPr marL="742950" lvl="1" indent="-285750" algn="l">
              <a:buFont typeface="+mj-lt"/>
              <a:buAutoNum type="arabicPeriod"/>
            </a:pPr>
            <a:r>
              <a:rPr lang="en-US" b="0" i="1" dirty="0">
                <a:solidFill>
                  <a:srgbClr val="D1D5DB"/>
                </a:solidFill>
                <a:effectLst/>
                <a:latin typeface="Söhne"/>
              </a:rPr>
              <a:t>Product and Service Lifecycle Management</a:t>
            </a:r>
            <a:r>
              <a:rPr lang="en-US" b="0" i="0" dirty="0">
                <a:solidFill>
                  <a:srgbClr val="D1D5DB"/>
                </a:solidFill>
                <a:effectLst/>
                <a:latin typeface="Söhne"/>
              </a:rPr>
              <a:t> can directly feed into defining a sales strategy as the nature of a product or service will guide how it's sold.</a:t>
            </a:r>
          </a:p>
          <a:p>
            <a:pPr marL="742950" lvl="1" indent="-285750" algn="l">
              <a:buFont typeface="+mj-lt"/>
              <a:buAutoNum type="arabicPeriod"/>
            </a:pPr>
            <a:r>
              <a:rPr lang="en-US" b="0" i="1" dirty="0">
                <a:solidFill>
                  <a:srgbClr val="D1D5DB"/>
                </a:solidFill>
                <a:effectLst/>
                <a:latin typeface="Söhne"/>
              </a:rPr>
              <a:t>Forecast to Plan</a:t>
            </a:r>
            <a:r>
              <a:rPr lang="en-US" b="0" i="0" dirty="0">
                <a:solidFill>
                  <a:srgbClr val="D1D5DB"/>
                </a:solidFill>
                <a:effectLst/>
                <a:latin typeface="Söhne"/>
              </a:rPr>
              <a:t> probably influences how you strategize for sales, as you can't define a sales strategy without knowing what you plan to produce and in what quantities.</a:t>
            </a:r>
          </a:p>
          <a:p>
            <a:pPr marL="742950" lvl="1" indent="-285750" algn="l">
              <a:buFont typeface="+mj-lt"/>
              <a:buAutoNum type="arabicPeriod"/>
            </a:pPr>
            <a:r>
              <a:rPr lang="en-US" b="0" i="1" dirty="0">
                <a:solidFill>
                  <a:srgbClr val="D1D5DB"/>
                </a:solidFill>
                <a:effectLst/>
                <a:latin typeface="Söhne"/>
              </a:rPr>
              <a:t>Project to Profit</a:t>
            </a:r>
            <a:r>
              <a:rPr lang="en-US" b="0" i="0" dirty="0">
                <a:solidFill>
                  <a:srgbClr val="D1D5DB"/>
                </a:solidFill>
                <a:effectLst/>
                <a:latin typeface="Söhne"/>
              </a:rPr>
              <a:t>, </a:t>
            </a:r>
            <a:r>
              <a:rPr lang="en-US" b="0" i="1" dirty="0">
                <a:solidFill>
                  <a:srgbClr val="D1D5DB"/>
                </a:solidFill>
                <a:effectLst/>
                <a:latin typeface="Söhne"/>
              </a:rPr>
              <a:t>Hire to Retire</a:t>
            </a:r>
            <a:r>
              <a:rPr lang="en-US" b="0" i="0" dirty="0">
                <a:solidFill>
                  <a:srgbClr val="D1D5DB"/>
                </a:solidFill>
                <a:effectLst/>
                <a:latin typeface="Söhne"/>
              </a:rPr>
              <a:t>, and </a:t>
            </a:r>
            <a:r>
              <a:rPr lang="en-US" b="0" i="1" dirty="0">
                <a:solidFill>
                  <a:srgbClr val="D1D5DB"/>
                </a:solidFill>
                <a:effectLst/>
                <a:latin typeface="Söhne"/>
              </a:rPr>
              <a:t>Record to Report</a:t>
            </a:r>
            <a:r>
              <a:rPr lang="en-US" b="0" i="0" dirty="0">
                <a:solidFill>
                  <a:srgbClr val="D1D5DB"/>
                </a:solidFill>
                <a:effectLst/>
                <a:latin typeface="Söhne"/>
              </a:rPr>
              <a:t> seem more internal but could potentially influence </a:t>
            </a:r>
            <a:r>
              <a:rPr lang="en-US" b="0" i="1" dirty="0">
                <a:solidFill>
                  <a:srgbClr val="D1D5DB"/>
                </a:solidFill>
                <a:effectLst/>
                <a:latin typeface="Söhne"/>
              </a:rPr>
              <a:t>Prospect to Quote</a:t>
            </a:r>
            <a:r>
              <a:rPr lang="en-US" b="0" i="0" dirty="0">
                <a:solidFill>
                  <a:srgbClr val="D1D5DB"/>
                </a:solidFill>
                <a:effectLst/>
                <a:latin typeface="Söhne"/>
              </a:rPr>
              <a:t> if you consider human resources and financial reporting as foundational to your sales process.</a:t>
            </a:r>
          </a:p>
          <a:p>
            <a:pPr algn="l">
              <a:buFont typeface="+mj-lt"/>
              <a:buAutoNum type="arabicPeriod"/>
            </a:pPr>
            <a:r>
              <a:rPr lang="en-US" b="1" i="0" dirty="0">
                <a:solidFill>
                  <a:srgbClr val="D1D5DB"/>
                </a:solidFill>
                <a:effectLst/>
                <a:latin typeface="Söhne"/>
              </a:rPr>
              <a:t>Prospect To Quote</a:t>
            </a:r>
            <a:r>
              <a:rPr lang="en-US" b="0" i="0" dirty="0">
                <a:solidFill>
                  <a:srgbClr val="D1D5DB"/>
                </a:solidFill>
                <a:effectLst/>
                <a:latin typeface="Söhne"/>
              </a:rPr>
              <a:t>: This is the core sales process, from strategizing to actual sales execution.</a:t>
            </a:r>
          </a:p>
          <a:p>
            <a:pPr marL="742950" lvl="1" indent="-285750" algn="l">
              <a:buFont typeface="+mj-lt"/>
              <a:buAutoNum type="arabicPeriod"/>
            </a:pPr>
            <a:r>
              <a:rPr lang="en-US" b="0" i="0" dirty="0">
                <a:solidFill>
                  <a:srgbClr val="D1D5DB"/>
                </a:solidFill>
                <a:effectLst/>
                <a:latin typeface="Söhne"/>
              </a:rPr>
              <a:t>All processes in this column are interlinked and sequential. For instance, you can't run marketing campaigns without first defining a sales strategy, and you can't manage customer relationships without first identifying leads.</a:t>
            </a:r>
          </a:p>
          <a:p>
            <a:pPr algn="l">
              <a:buFont typeface="+mj-lt"/>
              <a:buAutoNum type="arabicPeriod"/>
            </a:pPr>
            <a:r>
              <a:rPr lang="en-US" b="1" i="0" dirty="0">
                <a:solidFill>
                  <a:srgbClr val="D1D5DB"/>
                </a:solidFill>
                <a:effectLst/>
                <a:latin typeface="Söhne"/>
              </a:rPr>
              <a:t>Downstream Processes</a:t>
            </a:r>
            <a:r>
              <a:rPr lang="en-US" b="0" i="0" dirty="0">
                <a:solidFill>
                  <a:srgbClr val="D1D5DB"/>
                </a:solidFill>
                <a:effectLst/>
                <a:latin typeface="Söhne"/>
              </a:rPr>
              <a:t>: This is what happens after a sale is made.</a:t>
            </a:r>
          </a:p>
          <a:p>
            <a:pPr marL="742950" lvl="1" indent="-285750" algn="l">
              <a:buFont typeface="+mj-lt"/>
              <a:buAutoNum type="arabicPeriod"/>
            </a:pPr>
            <a:r>
              <a:rPr lang="en-US" b="0" i="1" dirty="0">
                <a:solidFill>
                  <a:srgbClr val="D1D5DB"/>
                </a:solidFill>
                <a:effectLst/>
                <a:latin typeface="Söhne"/>
              </a:rPr>
              <a:t>Order to Cash</a:t>
            </a:r>
            <a:r>
              <a:rPr lang="en-US" b="0" i="0" dirty="0">
                <a:solidFill>
                  <a:srgbClr val="D1D5DB"/>
                </a:solidFill>
                <a:effectLst/>
                <a:latin typeface="Söhne"/>
              </a:rPr>
              <a:t> and </a:t>
            </a:r>
            <a:r>
              <a:rPr lang="en-US" b="0" i="1" dirty="0">
                <a:solidFill>
                  <a:srgbClr val="D1D5DB"/>
                </a:solidFill>
                <a:effectLst/>
                <a:latin typeface="Söhne"/>
              </a:rPr>
              <a:t>Service to Cash</a:t>
            </a:r>
            <a:r>
              <a:rPr lang="en-US" b="0" i="0" dirty="0">
                <a:solidFill>
                  <a:srgbClr val="D1D5DB"/>
                </a:solidFill>
                <a:effectLst/>
                <a:latin typeface="Söhne"/>
              </a:rPr>
              <a:t> are probably direct results of successfully estimating and quoting sales from the previous column.</a:t>
            </a:r>
          </a:p>
          <a:p>
            <a:pPr marL="742950" lvl="1" indent="-285750" algn="l">
              <a:buFont typeface="+mj-lt"/>
              <a:buAutoNum type="arabicPeriod"/>
            </a:pPr>
            <a:r>
              <a:rPr lang="en-US" b="0" i="1" dirty="0">
                <a:solidFill>
                  <a:srgbClr val="D1D5DB"/>
                </a:solidFill>
                <a:effectLst/>
                <a:latin typeface="Söhne"/>
              </a:rPr>
              <a:t>Inventory to Deliver</a:t>
            </a:r>
            <a:r>
              <a:rPr lang="en-US" b="0" i="0" dirty="0">
                <a:solidFill>
                  <a:srgbClr val="D1D5DB"/>
                </a:solidFill>
                <a:effectLst/>
                <a:latin typeface="Söhne"/>
              </a:rPr>
              <a:t> might also be influenced by successful sales quotes and would directly influence </a:t>
            </a:r>
            <a:r>
              <a:rPr lang="en-US" b="0" i="1" dirty="0">
                <a:solidFill>
                  <a:srgbClr val="D1D5DB"/>
                </a:solidFill>
                <a:effectLst/>
                <a:latin typeface="Söhne"/>
              </a:rPr>
              <a:t>Order to Cash</a:t>
            </a:r>
            <a:r>
              <a:rPr lang="en-US" b="0" i="0" dirty="0">
                <a:solidFill>
                  <a:srgbClr val="D1D5DB"/>
                </a:solidFill>
                <a:effectLst/>
                <a:latin typeface="Söhne"/>
              </a:rPr>
              <a:t> as you can't have a sale without inventory to deliver.</a:t>
            </a:r>
          </a:p>
          <a:p>
            <a:pPr algn="l"/>
            <a:r>
              <a:rPr lang="en-US" b="0" i="0" dirty="0">
                <a:solidFill>
                  <a:srgbClr val="D1D5DB"/>
                </a:solidFill>
                <a:effectLst/>
                <a:latin typeface="Söhne"/>
              </a:rPr>
              <a:t>Based on the flowchart:</a:t>
            </a:r>
          </a:p>
          <a:p>
            <a:pPr algn="l">
              <a:buFont typeface="Arial" panose="020B0604020202020204" pitchFamily="34" charset="0"/>
              <a:buChar char="•"/>
            </a:pPr>
            <a:r>
              <a:rPr lang="en-US" b="0" i="0" dirty="0">
                <a:solidFill>
                  <a:srgbClr val="D1D5DB"/>
                </a:solidFill>
                <a:effectLst/>
                <a:latin typeface="Söhne"/>
              </a:rPr>
              <a:t>The flow starts with </a:t>
            </a:r>
            <a:r>
              <a:rPr lang="en-US" b="0" i="1" dirty="0">
                <a:solidFill>
                  <a:srgbClr val="D1D5DB"/>
                </a:solidFill>
                <a:effectLst/>
                <a:latin typeface="Söhne"/>
              </a:rPr>
              <a:t>Hire to Retire</a:t>
            </a:r>
            <a:r>
              <a:rPr lang="en-US" b="0" i="0" dirty="0">
                <a:solidFill>
                  <a:srgbClr val="D1D5DB"/>
                </a:solidFill>
                <a:effectLst/>
                <a:latin typeface="Söhne"/>
              </a:rPr>
              <a:t> as foundational, suggesting that having the right people is the first step.</a:t>
            </a:r>
          </a:p>
          <a:p>
            <a:pPr algn="l">
              <a:buFont typeface="Arial" panose="020B0604020202020204" pitchFamily="34" charset="0"/>
              <a:buChar char="•"/>
            </a:pPr>
            <a:r>
              <a:rPr lang="en-US" b="0" i="0" dirty="0">
                <a:solidFill>
                  <a:srgbClr val="D1D5DB"/>
                </a:solidFill>
                <a:effectLst/>
                <a:latin typeface="Söhne"/>
              </a:rPr>
              <a:t>Processes from the upstream column, like </a:t>
            </a:r>
            <a:r>
              <a:rPr lang="en-US" b="0" i="1" dirty="0">
                <a:solidFill>
                  <a:srgbClr val="D1D5DB"/>
                </a:solidFill>
                <a:effectLst/>
                <a:latin typeface="Söhne"/>
              </a:rPr>
              <a:t>Product and Service Lifecycle Management</a:t>
            </a:r>
            <a:r>
              <a:rPr lang="en-US" b="0" i="0" dirty="0">
                <a:solidFill>
                  <a:srgbClr val="D1D5DB"/>
                </a:solidFill>
                <a:effectLst/>
                <a:latin typeface="Söhne"/>
              </a:rPr>
              <a:t>, then directly feed into the </a:t>
            </a:r>
            <a:r>
              <a:rPr lang="en-US" b="0" i="1" dirty="0">
                <a:solidFill>
                  <a:srgbClr val="D1D5DB"/>
                </a:solidFill>
                <a:effectLst/>
                <a:latin typeface="Söhne"/>
              </a:rPr>
              <a:t>Prospect to Quote</a:t>
            </a:r>
            <a:r>
              <a:rPr lang="en-US" b="0" i="0" dirty="0">
                <a:solidFill>
                  <a:srgbClr val="D1D5DB"/>
                </a:solidFill>
                <a:effectLst/>
                <a:latin typeface="Söhne"/>
              </a:rPr>
              <a:t> processes.</a:t>
            </a:r>
          </a:p>
          <a:p>
            <a:pPr algn="l">
              <a:buFont typeface="Arial" panose="020B0604020202020204" pitchFamily="34" charset="0"/>
              <a:buChar char="•"/>
            </a:pPr>
            <a:r>
              <a:rPr lang="en-US" b="0" i="0" dirty="0">
                <a:solidFill>
                  <a:srgbClr val="D1D5DB"/>
                </a:solidFill>
                <a:effectLst/>
                <a:latin typeface="Söhne"/>
              </a:rPr>
              <a:t>The end result of these efforts, such as </a:t>
            </a:r>
            <a:r>
              <a:rPr lang="en-US" b="0" i="1" dirty="0">
                <a:solidFill>
                  <a:srgbClr val="D1D5DB"/>
                </a:solidFill>
                <a:effectLst/>
                <a:latin typeface="Söhne"/>
              </a:rPr>
              <a:t>Inventory to Deliver</a:t>
            </a:r>
            <a:r>
              <a:rPr lang="en-US" b="0" i="0" dirty="0">
                <a:solidFill>
                  <a:srgbClr val="D1D5DB"/>
                </a:solidFill>
                <a:effectLst/>
                <a:latin typeface="Söhne"/>
              </a:rPr>
              <a:t> and </a:t>
            </a:r>
            <a:r>
              <a:rPr lang="en-US" b="0" i="1" dirty="0">
                <a:solidFill>
                  <a:srgbClr val="D1D5DB"/>
                </a:solidFill>
                <a:effectLst/>
                <a:latin typeface="Söhne"/>
              </a:rPr>
              <a:t>Order to Cash</a:t>
            </a:r>
            <a:r>
              <a:rPr lang="en-US" b="0" i="0" dirty="0">
                <a:solidFill>
                  <a:srgbClr val="D1D5DB"/>
                </a:solidFill>
                <a:effectLst/>
                <a:latin typeface="Söhne"/>
              </a:rPr>
              <a:t>, are in the downstream processes.</a:t>
            </a:r>
          </a:p>
          <a:p>
            <a:endParaRPr lang="en-US" dirty="0"/>
          </a:p>
          <a:p>
            <a:endParaRPr lang="en-US" dirty="0"/>
          </a:p>
          <a:p>
            <a:endParaRPr lang="en-US" dirty="0"/>
          </a:p>
          <a:p>
            <a:endParaRPr lang="en-US" dirty="0"/>
          </a:p>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5945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D1D5DB"/>
                </a:solidFill>
                <a:effectLst/>
                <a:latin typeface="Söhne"/>
              </a:rPr>
              <a:t>Upstream Processes:</a:t>
            </a:r>
          </a:p>
          <a:p>
            <a:pPr algn="l">
              <a:buFont typeface="+mj-lt"/>
              <a:buAutoNum type="arabicPeriod"/>
            </a:pPr>
            <a:r>
              <a:rPr lang="en-US" sz="2000" b="0" i="0" dirty="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dirty="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dirty="0">
                <a:solidFill>
                  <a:srgbClr val="D1D5DB"/>
                </a:solidFill>
                <a:effectLst/>
                <a:latin typeface="Söhne"/>
              </a:rPr>
              <a:t>Project to Profit: Insights from previous projects can inform the sales strategy, lead qualification, and the pursuit of opportunities.</a:t>
            </a:r>
          </a:p>
          <a:p>
            <a:pPr algn="l"/>
            <a:r>
              <a:rPr lang="en-US" sz="2000" b="0" i="0" dirty="0">
                <a:solidFill>
                  <a:srgbClr val="D1D5DB"/>
                </a:solidFill>
                <a:effectLst/>
                <a:latin typeface="Söhne"/>
              </a:rPr>
              <a:t>Downstream Processes:</a:t>
            </a:r>
          </a:p>
          <a:p>
            <a:pPr algn="l">
              <a:buFont typeface="+mj-lt"/>
              <a:buAutoNum type="arabicPeriod"/>
            </a:pPr>
            <a:r>
              <a:rPr lang="en-US" sz="2000" b="0" i="0" dirty="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dirty="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dirty="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dirty="0">
                <a:solidFill>
                  <a:srgbClr val="D1D5DB"/>
                </a:solidFill>
                <a:effectLst/>
                <a:latin typeface="Söhne"/>
              </a:rPr>
              <a:t>Here's how these business processes interact with the prospect-to-quote subprocesses:</a:t>
            </a:r>
          </a:p>
          <a:p>
            <a:pPr algn="l">
              <a:buFont typeface="+mj-lt"/>
              <a:buAutoNum type="arabicPeriod"/>
            </a:pPr>
            <a:r>
              <a:rPr lang="en-US" sz="2000" b="0" i="0" dirty="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dirty="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95117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D1D5DB"/>
                </a:solidFill>
                <a:effectLst/>
                <a:latin typeface="Söhne"/>
              </a:rPr>
              <a:t>Upstream Processes: Product and Service Lifecycle Management: This process informs the sales strategy and marketing campaigns, as it helps define the products and services to be promoted.</a:t>
            </a:r>
          </a:p>
          <a:p>
            <a:pPr algn="l">
              <a:buFont typeface="+mj-lt"/>
              <a:buAutoNum type="arabicPeriod"/>
            </a:pPr>
            <a:r>
              <a:rPr lang="en-US" sz="2000" b="0" i="0" dirty="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dirty="0">
                <a:solidFill>
                  <a:srgbClr val="D1D5DB"/>
                </a:solidFill>
                <a:effectLst/>
                <a:latin typeface="Söhne"/>
              </a:rPr>
              <a:t>Project to Profit: Insights from previous projects can inform the sales strategy, lead qualification, and the pursuit of opportunities.</a:t>
            </a:r>
          </a:p>
          <a:p>
            <a:pPr algn="l"/>
            <a:r>
              <a:rPr lang="en-US" sz="2000" b="0" i="0" dirty="0">
                <a:solidFill>
                  <a:srgbClr val="D1D5DB"/>
                </a:solidFill>
                <a:effectLst/>
                <a:latin typeface="Söhne"/>
              </a:rPr>
              <a:t>Downstream Processes:</a:t>
            </a:r>
          </a:p>
          <a:p>
            <a:pPr algn="l">
              <a:buFont typeface="+mj-lt"/>
              <a:buAutoNum type="arabicPeriod"/>
            </a:pPr>
            <a:r>
              <a:rPr lang="en-US" sz="2000" b="0" i="0" dirty="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dirty="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dirty="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dirty="0">
                <a:solidFill>
                  <a:srgbClr val="D1D5DB"/>
                </a:solidFill>
                <a:effectLst/>
                <a:latin typeface="Söhne"/>
              </a:rPr>
              <a:t>Here's how these business processes interact with the prospect-to-quote subprocesses:</a:t>
            </a:r>
          </a:p>
          <a:p>
            <a:pPr algn="l">
              <a:buFont typeface="+mj-lt"/>
              <a:buAutoNum type="arabicPeriod"/>
            </a:pPr>
            <a:r>
              <a:rPr lang="en-US" sz="2000" b="0" i="0" dirty="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dirty="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0077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D1D5DB"/>
                </a:solidFill>
                <a:effectLst/>
                <a:latin typeface="Söhne"/>
              </a:rPr>
              <a:t>Upstream Processes: Product and Service Lifecycle Management: This process informs the sales strategy and marketing campaigns, as it helps define the products and services to be promoted.</a:t>
            </a:r>
          </a:p>
          <a:p>
            <a:pPr algn="l">
              <a:buFont typeface="+mj-lt"/>
              <a:buAutoNum type="arabicPeriod"/>
            </a:pPr>
            <a:r>
              <a:rPr lang="en-US" sz="2000" b="0" i="0" dirty="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dirty="0">
                <a:solidFill>
                  <a:srgbClr val="D1D5DB"/>
                </a:solidFill>
                <a:effectLst/>
                <a:latin typeface="Söhne"/>
              </a:rPr>
              <a:t>Project to Profit: Insights from previous projects can inform the sales strategy, lead qualification, and the pursuit of opportunities.</a:t>
            </a:r>
          </a:p>
          <a:p>
            <a:pPr algn="l"/>
            <a:r>
              <a:rPr lang="en-US" sz="2000" b="0" i="0" dirty="0">
                <a:solidFill>
                  <a:srgbClr val="D1D5DB"/>
                </a:solidFill>
                <a:effectLst/>
                <a:latin typeface="Söhne"/>
              </a:rPr>
              <a:t>Downstream Processes:</a:t>
            </a:r>
          </a:p>
          <a:p>
            <a:pPr algn="l">
              <a:buFont typeface="+mj-lt"/>
              <a:buAutoNum type="arabicPeriod"/>
            </a:pPr>
            <a:r>
              <a:rPr lang="en-US" sz="2000" b="0" i="0" dirty="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dirty="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dirty="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dirty="0">
                <a:solidFill>
                  <a:srgbClr val="D1D5DB"/>
                </a:solidFill>
                <a:effectLst/>
                <a:latin typeface="Söhne"/>
              </a:rPr>
              <a:t>Here's how these business processes interact with the prospect-to-quote subprocesses:</a:t>
            </a:r>
          </a:p>
          <a:p>
            <a:pPr algn="l">
              <a:buFont typeface="+mj-lt"/>
              <a:buAutoNum type="arabicPeriod"/>
            </a:pPr>
            <a:r>
              <a:rPr lang="en-US" sz="2000" b="0" i="0" dirty="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dirty="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74592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D1D5DB"/>
                </a:solidFill>
                <a:effectLst/>
                <a:latin typeface="Söhne"/>
              </a:rPr>
              <a:t>Upstream Processes: Product and Service Lifecycle Management: This process informs the sales strategy and marketing campaigns, as it helps define the products and services to be promoted.</a:t>
            </a:r>
          </a:p>
          <a:p>
            <a:pPr algn="l">
              <a:buFont typeface="+mj-lt"/>
              <a:buAutoNum type="arabicPeriod"/>
            </a:pPr>
            <a:r>
              <a:rPr lang="en-US" sz="2000" b="0" i="0" dirty="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dirty="0">
                <a:solidFill>
                  <a:srgbClr val="D1D5DB"/>
                </a:solidFill>
                <a:effectLst/>
                <a:latin typeface="Söhne"/>
              </a:rPr>
              <a:t>Project to Profit: Insights from previous projects can inform the sales strategy, lead qualification, and the pursuit of opportunities.</a:t>
            </a:r>
          </a:p>
          <a:p>
            <a:pPr algn="l"/>
            <a:r>
              <a:rPr lang="en-US" sz="2000" b="0" i="0" dirty="0">
                <a:solidFill>
                  <a:srgbClr val="D1D5DB"/>
                </a:solidFill>
                <a:effectLst/>
                <a:latin typeface="Söhne"/>
              </a:rPr>
              <a:t>Downstream Processes:</a:t>
            </a:r>
          </a:p>
          <a:p>
            <a:pPr algn="l">
              <a:buFont typeface="+mj-lt"/>
              <a:buAutoNum type="arabicPeriod"/>
            </a:pPr>
            <a:r>
              <a:rPr lang="en-US" sz="2000" b="0" i="0" dirty="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dirty="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dirty="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dirty="0">
                <a:solidFill>
                  <a:srgbClr val="D1D5DB"/>
                </a:solidFill>
                <a:effectLst/>
                <a:latin typeface="Söhne"/>
              </a:rPr>
              <a:t>Here's how these business processes interact with the prospect-to-quote subprocesses:</a:t>
            </a:r>
          </a:p>
          <a:p>
            <a:pPr algn="l">
              <a:buFont typeface="+mj-lt"/>
              <a:buAutoNum type="arabicPeriod"/>
            </a:pPr>
            <a:r>
              <a:rPr lang="en-US" sz="2000" b="0" i="0" dirty="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dirty="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4939665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2400" b="0" i="0" u="none" strike="noStrike" dirty="0">
                <a:solidFill>
                  <a:srgbClr val="1C1917"/>
                </a:solidFill>
                <a:effectLst/>
                <a:latin typeface="-apple-system"/>
              </a:rPr>
              <a:t>Adding products links to Order to Cash for pricing/availability</a:t>
            </a:r>
          </a:p>
          <a:p>
            <a:pPr algn="l">
              <a:buFont typeface="Arial" panose="020B0604020202020204" pitchFamily="34" charset="0"/>
              <a:buChar char="•"/>
            </a:pPr>
            <a:r>
              <a:rPr lang="en-US" sz="2400" b="0" i="0" u="none" strike="noStrike" dirty="0">
                <a:solidFill>
                  <a:srgbClr val="1C1917"/>
                </a:solidFill>
                <a:effectLst/>
                <a:latin typeface="-apple-system"/>
              </a:rPr>
              <a:t>Closing lost quotes links to Record to Report for revenue events</a:t>
            </a:r>
          </a:p>
          <a:p>
            <a:pPr algn="l">
              <a:buFont typeface="Arial" panose="020B0604020202020204" pitchFamily="34" charset="0"/>
              <a:buChar char="•"/>
            </a:pPr>
            <a:r>
              <a:rPr lang="en-US" sz="2400" b="0" i="0" u="none" strike="noStrike" dirty="0">
                <a:solidFill>
                  <a:srgbClr val="1C1917"/>
                </a:solidFill>
                <a:effectLst/>
                <a:latin typeface="-apple-system"/>
              </a:rPr>
              <a:t>Creating orders links to Order to Cash quote conversion</a:t>
            </a:r>
          </a:p>
          <a:p>
            <a:pPr algn="l"/>
            <a:endParaRPr lang="en-US" sz="2000" b="0" i="0" dirty="0">
              <a:solidFill>
                <a:srgbClr val="D1D5DB"/>
              </a:solidFill>
              <a:effectLst/>
              <a:latin typeface="Söhne"/>
            </a:endParaRPr>
          </a:p>
          <a:p>
            <a:pPr algn="l"/>
            <a:endParaRPr lang="en-US" sz="2000" b="0" i="0" dirty="0">
              <a:solidFill>
                <a:srgbClr val="D1D5DB"/>
              </a:solidFill>
              <a:effectLst/>
              <a:latin typeface="Söhne"/>
            </a:endParaRPr>
          </a:p>
          <a:p>
            <a:pPr algn="l"/>
            <a:endParaRPr lang="en-US" sz="2000" b="0" i="0" dirty="0">
              <a:solidFill>
                <a:srgbClr val="D1D5DB"/>
              </a:solidFill>
              <a:effectLst/>
              <a:latin typeface="Söhne"/>
            </a:endParaRPr>
          </a:p>
          <a:p>
            <a:pPr algn="l"/>
            <a:endParaRPr lang="en-US" sz="2000" b="0" i="0" dirty="0">
              <a:solidFill>
                <a:srgbClr val="D1D5DB"/>
              </a:solidFill>
              <a:effectLst/>
              <a:latin typeface="Söhne"/>
            </a:endParaRPr>
          </a:p>
          <a:p>
            <a:pPr algn="l"/>
            <a:r>
              <a:rPr lang="en-US" sz="2000" b="0" i="0" dirty="0">
                <a:solidFill>
                  <a:srgbClr val="D1D5DB"/>
                </a:solidFill>
                <a:effectLst/>
                <a:latin typeface="Söhne"/>
              </a:rPr>
              <a:t>Upstream Processes: Product and Service Lifecycle Management: This process informs the sales strategy and marketing campaigns, as it helps define the products and services to be promoted.</a:t>
            </a:r>
          </a:p>
          <a:p>
            <a:pPr algn="l">
              <a:buFont typeface="+mj-lt"/>
              <a:buAutoNum type="arabicPeriod"/>
            </a:pPr>
            <a:r>
              <a:rPr lang="en-US" sz="2000" b="0" i="0" dirty="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dirty="0">
                <a:solidFill>
                  <a:srgbClr val="D1D5DB"/>
                </a:solidFill>
                <a:effectLst/>
                <a:latin typeface="Söhne"/>
              </a:rPr>
              <a:t>Project to Profit: Insights from previous projects can inform the sales strategy, lead qualification, and the pursuit of opportunities.</a:t>
            </a:r>
          </a:p>
          <a:p>
            <a:pPr algn="l"/>
            <a:r>
              <a:rPr lang="en-US" sz="2000" b="0" i="0" dirty="0">
                <a:solidFill>
                  <a:srgbClr val="D1D5DB"/>
                </a:solidFill>
                <a:effectLst/>
                <a:latin typeface="Söhne"/>
              </a:rPr>
              <a:t>Downstream Processes:</a:t>
            </a:r>
          </a:p>
          <a:p>
            <a:pPr algn="l">
              <a:buFont typeface="+mj-lt"/>
              <a:buAutoNum type="arabicPeriod"/>
            </a:pPr>
            <a:r>
              <a:rPr lang="en-US" sz="2000" b="0" i="0" dirty="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dirty="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dirty="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dirty="0">
                <a:solidFill>
                  <a:srgbClr val="D1D5DB"/>
                </a:solidFill>
                <a:effectLst/>
                <a:latin typeface="Söhne"/>
              </a:rPr>
              <a:t>Here's how these business processes interact with the prospect-to-quote subprocesses:</a:t>
            </a:r>
          </a:p>
          <a:p>
            <a:pPr algn="l">
              <a:buFont typeface="+mj-lt"/>
              <a:buAutoNum type="arabicPeriod"/>
            </a:pPr>
            <a:r>
              <a:rPr lang="en-US" sz="2000" b="0" i="0" dirty="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dirty="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1369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D1D5DB"/>
                </a:solidFill>
                <a:effectLst/>
                <a:latin typeface="Söhne"/>
              </a:rPr>
              <a:t>Upstream Processes: Product and Service Lifecycle Management: This process informs the sales strategy and marketing campaigns, as it helps define the products and services to be promoted.</a:t>
            </a:r>
          </a:p>
          <a:p>
            <a:pPr algn="l">
              <a:buFont typeface="+mj-lt"/>
              <a:buAutoNum type="arabicPeriod"/>
            </a:pPr>
            <a:r>
              <a:rPr lang="en-US" sz="2000" b="0" i="0" dirty="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dirty="0">
                <a:solidFill>
                  <a:srgbClr val="D1D5DB"/>
                </a:solidFill>
                <a:effectLst/>
                <a:latin typeface="Söhne"/>
              </a:rPr>
              <a:t>Project to Profit: Insights from previous projects can inform the sales strategy, lead qualification, and the pursuit of opportunities.</a:t>
            </a:r>
          </a:p>
          <a:p>
            <a:pPr algn="l"/>
            <a:r>
              <a:rPr lang="en-US" sz="2000" b="0" i="0" dirty="0">
                <a:solidFill>
                  <a:srgbClr val="D1D5DB"/>
                </a:solidFill>
                <a:effectLst/>
                <a:latin typeface="Söhne"/>
              </a:rPr>
              <a:t>Downstream Processes:</a:t>
            </a:r>
          </a:p>
          <a:p>
            <a:pPr algn="l">
              <a:buFont typeface="+mj-lt"/>
              <a:buAutoNum type="arabicPeriod"/>
            </a:pPr>
            <a:r>
              <a:rPr lang="en-US" sz="2000" b="0" i="0" dirty="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dirty="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dirty="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dirty="0">
                <a:solidFill>
                  <a:srgbClr val="D1D5DB"/>
                </a:solidFill>
                <a:effectLst/>
                <a:latin typeface="Söhne"/>
              </a:rPr>
              <a:t>Here's how these business processes interact with the prospect-to-quote subprocesses:</a:t>
            </a:r>
          </a:p>
          <a:p>
            <a:pPr algn="l">
              <a:buFont typeface="+mj-lt"/>
              <a:buAutoNum type="arabicPeriod"/>
            </a:pPr>
            <a:r>
              <a:rPr lang="en-US" sz="2000" b="0" i="0" dirty="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dirty="0">
                <a:solidFill>
                  <a:srgbClr val="D1D5DB"/>
                </a:solidFill>
                <a:effectLst/>
                <a:latin typeface="Söhne"/>
              </a:rPr>
              <a:t>Run Marketing Campaigns: Market research from the Forecast to Plan process can guide marketing campaigns</a:t>
            </a:r>
          </a:p>
          <a:p>
            <a:pPr algn="l">
              <a:buFont typeface="+mj-lt"/>
              <a:buAutoNum type="arabicPeriod"/>
            </a:pPr>
            <a:endParaRPr lang="en-US" sz="2000" b="0" i="0" dirty="0">
              <a:solidFill>
                <a:srgbClr val="D1D5DB"/>
              </a:solidFill>
              <a:effectLst/>
              <a:latin typeface="Söhne"/>
            </a:endParaRPr>
          </a:p>
          <a:p>
            <a:pPr algn="l">
              <a:buFont typeface="+mj-lt"/>
              <a:buAutoNum type="arabicPeriod"/>
            </a:pPr>
            <a:r>
              <a:rPr lang="en-US" sz="2000" b="0" i="0" dirty="0">
                <a:solidFill>
                  <a:srgbClr val="D1D5DB"/>
                </a:solidFill>
                <a:effectLst/>
                <a:latin typeface="Söhne"/>
              </a:rPr>
              <a:t>Explanation: </a:t>
            </a:r>
          </a:p>
          <a:p>
            <a:pPr algn="l"/>
            <a:r>
              <a:rPr lang="en-US" sz="2800" b="0" i="0" u="none" strike="noStrike" dirty="0">
                <a:solidFill>
                  <a:srgbClr val="1C1917"/>
                </a:solidFill>
                <a:effectLst/>
                <a:latin typeface="-apple-system"/>
              </a:rPr>
              <a:t>Manage Opportunity Process:</a:t>
            </a:r>
          </a:p>
          <a:p>
            <a:pPr algn="l">
              <a:buFont typeface="Arial" panose="020B0604020202020204" pitchFamily="34" charset="0"/>
              <a:buChar char="•"/>
            </a:pPr>
            <a:r>
              <a:rPr lang="en-US" sz="2800" b="0" i="0" u="none" strike="noStrike" dirty="0">
                <a:solidFill>
                  <a:srgbClr val="1C1917"/>
                </a:solidFill>
                <a:effectLst/>
                <a:latin typeface="-apple-system"/>
              </a:rPr>
              <a:t>Define products and service offerings - Need to define the professional services offerings as part of the opportunity configuration</a:t>
            </a:r>
          </a:p>
          <a:p>
            <a:pPr algn="l">
              <a:buFont typeface="Arial" panose="020B0604020202020204" pitchFamily="34" charset="0"/>
              <a:buChar char="•"/>
            </a:pPr>
            <a:r>
              <a:rPr lang="en-US" sz="2800" b="0" i="0" u="none" strike="noStrike" dirty="0">
                <a:solidFill>
                  <a:srgbClr val="1C1917"/>
                </a:solidFill>
                <a:effectLst/>
                <a:latin typeface="-apple-system"/>
              </a:rPr>
              <a:t>Define pricing for products and service offerings - Need to establish pricing for professional services offerings</a:t>
            </a:r>
          </a:p>
          <a:p>
            <a:pPr algn="l">
              <a:buFont typeface="Arial" panose="020B0604020202020204" pitchFamily="34" charset="0"/>
              <a:buChar char="•"/>
            </a:pPr>
            <a:r>
              <a:rPr lang="en-US" sz="2800" b="0" i="0" u="none" strike="noStrike" dirty="0">
                <a:solidFill>
                  <a:srgbClr val="1C1917"/>
                </a:solidFill>
                <a:effectLst/>
                <a:latin typeface="-apple-system"/>
              </a:rPr>
              <a:t>Define priorities, work order types, incident types, service task types and statuses - Useful to define these as part of opportunity configuration for professional services</a:t>
            </a:r>
          </a:p>
          <a:p>
            <a:pPr algn="l"/>
            <a:r>
              <a:rPr lang="en-US" sz="2800" b="0" i="0" u="none" strike="noStrike" dirty="0">
                <a:solidFill>
                  <a:srgbClr val="1C1917"/>
                </a:solidFill>
                <a:effectLst/>
                <a:latin typeface="-apple-system"/>
              </a:rPr>
              <a:t>Nurture and Manage Opportunities:</a:t>
            </a:r>
          </a:p>
          <a:p>
            <a:pPr algn="l">
              <a:buFont typeface="Arial" panose="020B0604020202020204" pitchFamily="34" charset="0"/>
              <a:buChar char="•"/>
            </a:pPr>
            <a:r>
              <a:rPr lang="en-US" sz="2800" b="0" i="0" u="none" strike="noStrike" dirty="0">
                <a:solidFill>
                  <a:srgbClr val="1C1917"/>
                </a:solidFill>
                <a:effectLst/>
                <a:latin typeface="-apple-system"/>
              </a:rPr>
              <a:t>Establish pricing and entitlements - Need to set pricing, discounts, etc. for professional services opportunities</a:t>
            </a:r>
          </a:p>
          <a:p>
            <a:pPr algn="l">
              <a:buFont typeface="Arial" panose="020B0604020202020204" pitchFamily="34" charset="0"/>
              <a:buChar char="•"/>
            </a:pPr>
            <a:r>
              <a:rPr lang="en-US" sz="2800" b="0" i="0" u="none" strike="noStrike" dirty="0">
                <a:solidFill>
                  <a:srgbClr val="1C1917"/>
                </a:solidFill>
                <a:effectLst/>
                <a:latin typeface="-apple-system"/>
              </a:rPr>
              <a:t>Establish service customer - Need to identify the customer and billing details for the professional services deal</a:t>
            </a:r>
          </a:p>
          <a:p>
            <a:pPr algn="l">
              <a:buFont typeface="Arial" panose="020B0604020202020204" pitchFamily="34" charset="0"/>
              <a:buChar char="•"/>
            </a:pPr>
            <a:r>
              <a:rPr lang="en-US" sz="2800" b="0" i="0" u="none" strike="noStrike" dirty="0">
                <a:solidFill>
                  <a:srgbClr val="1C1917"/>
                </a:solidFill>
                <a:effectLst/>
                <a:latin typeface="-apple-system"/>
              </a:rPr>
              <a:t>Establish service location parameters - Useful to establish location details as part of nurturing professional services opportunities</a:t>
            </a:r>
          </a:p>
          <a:p>
            <a:pPr algn="l">
              <a:buFont typeface="Arial" panose="020B0604020202020204" pitchFamily="34" charset="0"/>
              <a:buChar char="•"/>
            </a:pPr>
            <a:endParaRPr lang="en-US" sz="2400" b="0" i="0" u="none" strike="noStrike" dirty="0">
              <a:solidFill>
                <a:srgbClr val="1C1917"/>
              </a:solidFill>
              <a:effectLst/>
              <a:latin typeface="-apple-system"/>
            </a:endParaRPr>
          </a:p>
          <a:p>
            <a:pPr algn="l">
              <a:buFont typeface="Arial" panose="020B0604020202020204" pitchFamily="34" charset="0"/>
              <a:buChar char="•"/>
            </a:pPr>
            <a:endParaRPr lang="en-US" sz="2400" b="0" i="0" u="none" strike="noStrike" dirty="0">
              <a:solidFill>
                <a:srgbClr val="1C1917"/>
              </a:solidFill>
              <a:effectLst/>
              <a:latin typeface="-apple-system"/>
            </a:endParaRPr>
          </a:p>
          <a:p>
            <a:pPr algn="l">
              <a:buFont typeface="+mj-lt"/>
              <a:buAutoNum type="arabicPeriod"/>
            </a:pPr>
            <a:endParaRPr lang="en-US" sz="2000" b="0" i="0" dirty="0">
              <a:solidFill>
                <a:srgbClr val="D1D5DB"/>
              </a:solidFill>
              <a:effectLst/>
              <a:latin typeface="Söhne"/>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28602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D1D5DB"/>
                </a:solidFill>
                <a:effectLst/>
                <a:latin typeface="Söhne"/>
              </a:rPr>
              <a:t>Upstream Processes: Product and Service Lifecycle Management: This process informs the sales strategy and marketing campaigns, as it helps define the products and services to be promoted.</a:t>
            </a:r>
          </a:p>
          <a:p>
            <a:pPr algn="l">
              <a:buFont typeface="+mj-lt"/>
              <a:buAutoNum type="arabicPeriod"/>
            </a:pPr>
            <a:r>
              <a:rPr lang="en-US" sz="2000" b="0" i="0" dirty="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dirty="0">
                <a:solidFill>
                  <a:srgbClr val="D1D5DB"/>
                </a:solidFill>
                <a:effectLst/>
                <a:latin typeface="Söhne"/>
              </a:rPr>
              <a:t>Project to Profit: Insights from previous projects can inform the sales strategy, lead qualification, and the pursuit of opportunities.</a:t>
            </a:r>
          </a:p>
          <a:p>
            <a:pPr algn="l"/>
            <a:r>
              <a:rPr lang="en-US" sz="2000" b="0" i="0" dirty="0">
                <a:solidFill>
                  <a:srgbClr val="D1D5DB"/>
                </a:solidFill>
                <a:effectLst/>
                <a:latin typeface="Söhne"/>
              </a:rPr>
              <a:t>Downstream Processes:</a:t>
            </a:r>
          </a:p>
          <a:p>
            <a:pPr algn="l">
              <a:buFont typeface="+mj-lt"/>
              <a:buAutoNum type="arabicPeriod"/>
            </a:pPr>
            <a:r>
              <a:rPr lang="en-US" sz="2000" b="0" i="0" dirty="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dirty="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dirty="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dirty="0">
                <a:solidFill>
                  <a:srgbClr val="D1D5DB"/>
                </a:solidFill>
                <a:effectLst/>
                <a:latin typeface="Söhne"/>
              </a:rPr>
              <a:t>Here's how these business processes interact with the prospect-to-quote subprocesses:</a:t>
            </a:r>
          </a:p>
          <a:p>
            <a:pPr algn="l">
              <a:buFont typeface="+mj-lt"/>
              <a:buAutoNum type="arabicPeriod"/>
            </a:pPr>
            <a:r>
              <a:rPr lang="en-US" sz="2000" b="0" i="0" dirty="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dirty="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62781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3806623631"/>
              </p:ext>
            </p:extLst>
          </p:nvPr>
        </p:nvGraphicFramePr>
        <p:xfrm>
          <a:off x="335529" y="2484428"/>
          <a:ext cx="17616942" cy="13999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5692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886351" y="1357701"/>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838135" y="8177134"/>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Identify and qualify leads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838135" y="406796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056218" y="14736913"/>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952527" y="977142"/>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rtl="0"/>
            <a:r>
              <a:rPr lang="en-US" sz="1800" dirty="0">
                <a:solidFill>
                  <a:schemeClr val="bg1"/>
                </a:solidFill>
                <a:latin typeface="+mj-lt"/>
              </a:rPr>
              <a:t>Prospect to quote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3771958" y="766552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Forecast to plan</a:t>
            </a:r>
            <a:endParaRPr lang="en-US" sz="1800" dirty="0"/>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6838135" y="10228242"/>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Pursue opportunities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838135" y="612602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Run marketing campaigns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6838134" y="12300986"/>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Estimate and quote sales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838135" y="1433045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Manage customer relationships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a:stCxn id="199" idx="2"/>
          </p:cNvCxnSpPr>
          <p:nvPr/>
        </p:nvCxnSpPr>
        <p:spPr>
          <a:xfrm>
            <a:off x="8201367" y="2437234"/>
            <a:ext cx="17731" cy="164058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a:off x="5899506" y="1704289"/>
            <a:ext cx="1053021" cy="2899"/>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3771959" y="1704289"/>
            <a:ext cx="114393" cy="6691282"/>
          </a:xfrm>
          <a:prstGeom prst="bentConnector3">
            <a:avLst>
              <a:gd name="adj1" fmla="val 282074"/>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67BF94-1AF4-EE03-123F-6B488C33E3EF}"/>
              </a:ext>
            </a:extLst>
          </p:cNvPr>
          <p:cNvCxnSpPr>
            <a:cxnSpLocks/>
          </p:cNvCxnSpPr>
          <p:nvPr/>
        </p:nvCxnSpPr>
        <p:spPr>
          <a:xfrm>
            <a:off x="8104705" y="5535010"/>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8104705" y="7586118"/>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8104705" y="9637226"/>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8099355" y="11688334"/>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8099355" y="13761078"/>
            <a:ext cx="5350" cy="5693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E9E262CA-DF86-D06F-66F8-74944B502E63}"/>
              </a:ext>
            </a:extLst>
          </p:cNvPr>
          <p:cNvSpPr/>
          <p:nvPr/>
        </p:nvSpPr>
        <p:spPr bwMode="auto">
          <a:xfrm>
            <a:off x="11925590" y="612602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Service to cash</a:t>
            </a:r>
            <a:endParaRPr lang="en-US" sz="1800" dirty="0"/>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11925590" y="40679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r>
              <a:rPr lang="en-US" sz="1800" b="0" i="0" dirty="0"/>
              <a:t>Order to cash</a:t>
            </a:r>
            <a:endParaRPr lang="en-US" sz="1800" dirty="0"/>
          </a:p>
        </p:txBody>
      </p:sp>
      <p:cxnSp>
        <p:nvCxnSpPr>
          <p:cNvPr id="53" name="Straight Arrow Connector 52">
            <a:extLst>
              <a:ext uri="{FF2B5EF4-FFF2-40B4-BE49-F238E27FC236}">
                <a16:creationId xmlns:a16="http://schemas.microsoft.com/office/drawing/2014/main" id="{E1263FAD-C031-7B86-A0C3-91A83124BCC9}"/>
              </a:ext>
            </a:extLst>
          </p:cNvPr>
          <p:cNvCxnSpPr>
            <a:cxnSpLocks/>
            <a:stCxn id="158" idx="3"/>
            <a:endCxn id="103" idx="1"/>
          </p:cNvCxnSpPr>
          <p:nvPr/>
        </p:nvCxnSpPr>
        <p:spPr>
          <a:xfrm>
            <a:off x="9567205" y="15060504"/>
            <a:ext cx="2489013" cy="2299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a:endCxn id="21" idx="1"/>
          </p:cNvCxnSpPr>
          <p:nvPr/>
        </p:nvCxnSpPr>
        <p:spPr>
          <a:xfrm flipV="1">
            <a:off x="5785114" y="6856071"/>
            <a:ext cx="1053021" cy="153950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222">
            <a:extLst>
              <a:ext uri="{FF2B5EF4-FFF2-40B4-BE49-F238E27FC236}">
                <a16:creationId xmlns:a16="http://schemas.microsoft.com/office/drawing/2014/main" id="{F8EF1F75-184C-3FAF-9010-2E8462BE22EB}"/>
              </a:ext>
            </a:extLst>
          </p:cNvPr>
          <p:cNvCxnSpPr>
            <a:cxnSpLocks/>
            <a:stCxn id="158" idx="3"/>
            <a:endCxn id="195" idx="1"/>
          </p:cNvCxnSpPr>
          <p:nvPr/>
        </p:nvCxnSpPr>
        <p:spPr>
          <a:xfrm flipV="1">
            <a:off x="9567205" y="6856071"/>
            <a:ext cx="2358385" cy="8204433"/>
          </a:xfrm>
          <a:prstGeom prst="bentConnector3">
            <a:avLst>
              <a:gd name="adj1" fmla="val 8766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222">
            <a:extLst>
              <a:ext uri="{FF2B5EF4-FFF2-40B4-BE49-F238E27FC236}">
                <a16:creationId xmlns:a16="http://schemas.microsoft.com/office/drawing/2014/main" id="{BBD196BC-5D98-F017-6F7E-FE3197635F4B}"/>
              </a:ext>
            </a:extLst>
          </p:cNvPr>
          <p:cNvCxnSpPr>
            <a:cxnSpLocks/>
            <a:endCxn id="196" idx="1"/>
          </p:cNvCxnSpPr>
          <p:nvPr/>
        </p:nvCxnSpPr>
        <p:spPr>
          <a:xfrm rot="5400000" flipH="1" flipV="1">
            <a:off x="6409387" y="9544302"/>
            <a:ext cx="10262498" cy="769907"/>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F8C65B7-79C2-52A5-209D-E5A3D9F20706}"/>
              </a:ext>
            </a:extLst>
          </p:cNvPr>
          <p:cNvSpPr/>
          <p:nvPr/>
        </p:nvSpPr>
        <p:spPr bwMode="auto">
          <a:xfrm>
            <a:off x="3783250" y="1134063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Record to report</a:t>
            </a:r>
          </a:p>
        </p:txBody>
      </p:sp>
      <p:sp>
        <p:nvSpPr>
          <p:cNvPr id="8" name="Rectangle 7">
            <a:extLst>
              <a:ext uri="{FF2B5EF4-FFF2-40B4-BE49-F238E27FC236}">
                <a16:creationId xmlns:a16="http://schemas.microsoft.com/office/drawing/2014/main" id="{F7CBAA41-D1CC-6214-78D3-4946C3901F64}"/>
              </a:ext>
            </a:extLst>
          </p:cNvPr>
          <p:cNvSpPr/>
          <p:nvPr/>
        </p:nvSpPr>
        <p:spPr bwMode="auto">
          <a:xfrm>
            <a:off x="3771958" y="1327682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Hire to retire</a:t>
            </a:r>
          </a:p>
        </p:txBody>
      </p:sp>
      <p:cxnSp>
        <p:nvCxnSpPr>
          <p:cNvPr id="9" name="Connector: Elbow 133">
            <a:extLst>
              <a:ext uri="{FF2B5EF4-FFF2-40B4-BE49-F238E27FC236}">
                <a16:creationId xmlns:a16="http://schemas.microsoft.com/office/drawing/2014/main" id="{9CB2C359-05D4-2E26-523A-485E32C854F6}"/>
              </a:ext>
            </a:extLst>
          </p:cNvPr>
          <p:cNvCxnSpPr>
            <a:cxnSpLocks/>
            <a:stCxn id="14" idx="1"/>
            <a:endCxn id="8" idx="1"/>
          </p:cNvCxnSpPr>
          <p:nvPr/>
        </p:nvCxnSpPr>
        <p:spPr>
          <a:xfrm rot="10800000" flipV="1">
            <a:off x="3771959" y="1704288"/>
            <a:ext cx="114393" cy="12302579"/>
          </a:xfrm>
          <a:prstGeom prst="bentConnector3">
            <a:avLst>
              <a:gd name="adj1" fmla="val 298468"/>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33">
            <a:extLst>
              <a:ext uri="{FF2B5EF4-FFF2-40B4-BE49-F238E27FC236}">
                <a16:creationId xmlns:a16="http://schemas.microsoft.com/office/drawing/2014/main" id="{7E7F032C-412A-99EF-2E00-12127A4322CD}"/>
              </a:ext>
            </a:extLst>
          </p:cNvPr>
          <p:cNvCxnSpPr>
            <a:cxnSpLocks/>
            <a:stCxn id="3" idx="3"/>
            <a:endCxn id="158" idx="1"/>
          </p:cNvCxnSpPr>
          <p:nvPr/>
        </p:nvCxnSpPr>
        <p:spPr>
          <a:xfrm>
            <a:off x="5796406" y="12070677"/>
            <a:ext cx="1041729" cy="298982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33">
            <a:extLst>
              <a:ext uri="{FF2B5EF4-FFF2-40B4-BE49-F238E27FC236}">
                <a16:creationId xmlns:a16="http://schemas.microsoft.com/office/drawing/2014/main" id="{FC4C6FED-62B0-65FE-DCEE-985D2667DEB1}"/>
              </a:ext>
            </a:extLst>
          </p:cNvPr>
          <p:cNvCxnSpPr>
            <a:cxnSpLocks/>
            <a:stCxn id="8" idx="2"/>
            <a:endCxn id="158" idx="1"/>
          </p:cNvCxnSpPr>
          <p:nvPr/>
        </p:nvCxnSpPr>
        <p:spPr>
          <a:xfrm rot="16200000" flipH="1">
            <a:off x="5646540" y="13868909"/>
            <a:ext cx="323590" cy="205959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133">
            <a:extLst>
              <a:ext uri="{FF2B5EF4-FFF2-40B4-BE49-F238E27FC236}">
                <a16:creationId xmlns:a16="http://schemas.microsoft.com/office/drawing/2014/main" id="{E6FFC4CC-4BC9-DFF6-0937-198BEF935CBB}"/>
              </a:ext>
            </a:extLst>
          </p:cNvPr>
          <p:cNvCxnSpPr>
            <a:cxnSpLocks/>
            <a:stCxn id="14" idx="1"/>
            <a:endCxn id="3" idx="1"/>
          </p:cNvCxnSpPr>
          <p:nvPr/>
        </p:nvCxnSpPr>
        <p:spPr>
          <a:xfrm rot="10800000" flipV="1">
            <a:off x="3783251" y="1704289"/>
            <a:ext cx="103101" cy="10366388"/>
          </a:xfrm>
          <a:prstGeom prst="bentConnector3">
            <a:avLst>
              <a:gd name="adj1" fmla="val 321724"/>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A45EA7E7-D544-8209-73EC-DEFA00B6210D}"/>
              </a:ext>
            </a:extLst>
          </p:cNvPr>
          <p:cNvSpPr/>
          <p:nvPr/>
        </p:nvSpPr>
        <p:spPr bwMode="auto">
          <a:xfrm>
            <a:off x="3783248" y="407491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Product and service </a:t>
            </a:r>
            <a:r>
              <a:rPr lang="en-US" sz="1800" dirty="0"/>
              <a:t>l</a:t>
            </a:r>
            <a:r>
              <a:rPr lang="en-US" sz="1800" b="0" i="0" dirty="0"/>
              <a:t>ifecycle management</a:t>
            </a:r>
            <a:endParaRPr lang="en-US" sz="1800" dirty="0"/>
          </a:p>
        </p:txBody>
      </p:sp>
      <p:cxnSp>
        <p:nvCxnSpPr>
          <p:cNvPr id="6" name="Connector: Elbow 143">
            <a:extLst>
              <a:ext uri="{FF2B5EF4-FFF2-40B4-BE49-F238E27FC236}">
                <a16:creationId xmlns:a16="http://schemas.microsoft.com/office/drawing/2014/main" id="{99EBE14D-4FE3-3D81-28F4-64EDCF607302}"/>
              </a:ext>
            </a:extLst>
          </p:cNvPr>
          <p:cNvCxnSpPr>
            <a:cxnSpLocks/>
            <a:stCxn id="5" idx="3"/>
          </p:cNvCxnSpPr>
          <p:nvPr/>
        </p:nvCxnSpPr>
        <p:spPr>
          <a:xfrm>
            <a:off x="5796404" y="4804964"/>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133">
            <a:extLst>
              <a:ext uri="{FF2B5EF4-FFF2-40B4-BE49-F238E27FC236}">
                <a16:creationId xmlns:a16="http://schemas.microsoft.com/office/drawing/2014/main" id="{1735333C-3BD5-3AA4-8EA7-F463B303D836}"/>
              </a:ext>
            </a:extLst>
          </p:cNvPr>
          <p:cNvCxnSpPr>
            <a:cxnSpLocks/>
            <a:stCxn id="14" idx="1"/>
            <a:endCxn id="5" idx="1"/>
          </p:cNvCxnSpPr>
          <p:nvPr/>
        </p:nvCxnSpPr>
        <p:spPr>
          <a:xfrm rot="10800000" flipV="1">
            <a:off x="3783249" y="1704288"/>
            <a:ext cx="103103" cy="3100675"/>
          </a:xfrm>
          <a:prstGeom prst="bentConnector3">
            <a:avLst>
              <a:gd name="adj1" fmla="val 32172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C20D2C9-9F71-7928-D5D4-18730842D20D}"/>
              </a:ext>
            </a:extLst>
          </p:cNvPr>
          <p:cNvSpPr/>
          <p:nvPr/>
        </p:nvSpPr>
        <p:spPr bwMode="auto">
          <a:xfrm>
            <a:off x="11925590" y="224265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Inventory to deliver</a:t>
            </a:r>
            <a:endParaRPr lang="en-US" sz="1800" dirty="0"/>
          </a:p>
        </p:txBody>
      </p:sp>
      <p:sp>
        <p:nvSpPr>
          <p:cNvPr id="37" name="Rectangle 36">
            <a:extLst>
              <a:ext uri="{FF2B5EF4-FFF2-40B4-BE49-F238E27FC236}">
                <a16:creationId xmlns:a16="http://schemas.microsoft.com/office/drawing/2014/main" id="{75FDEAAC-93E4-38AE-F1B5-D3888ABC4834}"/>
              </a:ext>
            </a:extLst>
          </p:cNvPr>
          <p:cNvSpPr/>
          <p:nvPr/>
        </p:nvSpPr>
        <p:spPr bwMode="auto">
          <a:xfrm>
            <a:off x="3771958" y="243433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Hire to retire</a:t>
            </a:r>
          </a:p>
        </p:txBody>
      </p:sp>
      <p:cxnSp>
        <p:nvCxnSpPr>
          <p:cNvPr id="52" name="Connector: Elbow 133">
            <a:extLst>
              <a:ext uri="{FF2B5EF4-FFF2-40B4-BE49-F238E27FC236}">
                <a16:creationId xmlns:a16="http://schemas.microsoft.com/office/drawing/2014/main" id="{84AD009A-3329-515B-1378-41C2FCC44C74}"/>
              </a:ext>
            </a:extLst>
          </p:cNvPr>
          <p:cNvCxnSpPr>
            <a:cxnSpLocks/>
            <a:stCxn id="37" idx="3"/>
            <a:endCxn id="98" idx="1"/>
          </p:cNvCxnSpPr>
          <p:nvPr/>
        </p:nvCxnSpPr>
        <p:spPr>
          <a:xfrm>
            <a:off x="5785114" y="3164380"/>
            <a:ext cx="1053021" cy="1633626"/>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133">
            <a:extLst>
              <a:ext uri="{FF2B5EF4-FFF2-40B4-BE49-F238E27FC236}">
                <a16:creationId xmlns:a16="http://schemas.microsoft.com/office/drawing/2014/main" id="{F668F551-D04F-D87A-6CB9-CE385308A2BF}"/>
              </a:ext>
            </a:extLst>
          </p:cNvPr>
          <p:cNvCxnSpPr>
            <a:cxnSpLocks/>
            <a:stCxn id="14" idx="1"/>
            <a:endCxn id="37" idx="1"/>
          </p:cNvCxnSpPr>
          <p:nvPr/>
        </p:nvCxnSpPr>
        <p:spPr>
          <a:xfrm rot="10800000" flipV="1">
            <a:off x="3771959" y="1704288"/>
            <a:ext cx="114393" cy="1460091"/>
          </a:xfrm>
          <a:prstGeom prst="bentConnector3">
            <a:avLst>
              <a:gd name="adj1" fmla="val 282074"/>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B639CE3-C51B-9B37-BF4C-77FA803FFAFF}"/>
              </a:ext>
            </a:extLst>
          </p:cNvPr>
          <p:cNvSpPr/>
          <p:nvPr/>
        </p:nvSpPr>
        <p:spPr bwMode="auto">
          <a:xfrm>
            <a:off x="3761659" y="587022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Record to report</a:t>
            </a:r>
          </a:p>
        </p:txBody>
      </p:sp>
      <p:cxnSp>
        <p:nvCxnSpPr>
          <p:cNvPr id="68" name="Connector: Elbow 133">
            <a:extLst>
              <a:ext uri="{FF2B5EF4-FFF2-40B4-BE49-F238E27FC236}">
                <a16:creationId xmlns:a16="http://schemas.microsoft.com/office/drawing/2014/main" id="{07AD48A2-905E-62C8-C21C-492D0C8FB5B0}"/>
              </a:ext>
            </a:extLst>
          </p:cNvPr>
          <p:cNvCxnSpPr>
            <a:cxnSpLocks/>
            <a:stCxn id="65" idx="3"/>
            <a:endCxn id="98" idx="1"/>
          </p:cNvCxnSpPr>
          <p:nvPr/>
        </p:nvCxnSpPr>
        <p:spPr>
          <a:xfrm flipV="1">
            <a:off x="5774815" y="4798006"/>
            <a:ext cx="1063320" cy="180226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133">
            <a:extLst>
              <a:ext uri="{FF2B5EF4-FFF2-40B4-BE49-F238E27FC236}">
                <a16:creationId xmlns:a16="http://schemas.microsoft.com/office/drawing/2014/main" id="{9A2A48AB-4B41-77D2-7274-F44D9FA205F7}"/>
              </a:ext>
            </a:extLst>
          </p:cNvPr>
          <p:cNvCxnSpPr>
            <a:cxnSpLocks/>
            <a:stCxn id="14" idx="1"/>
            <a:endCxn id="65" idx="1"/>
          </p:cNvCxnSpPr>
          <p:nvPr/>
        </p:nvCxnSpPr>
        <p:spPr>
          <a:xfrm rot="10800000" flipV="1">
            <a:off x="3761659" y="1704289"/>
            <a:ext cx="124692" cy="4895978"/>
          </a:xfrm>
          <a:prstGeom prst="bentConnector3">
            <a:avLst>
              <a:gd name="adj1" fmla="val 26184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7F87DC71-CD7F-9B1E-788B-C0647064C01D}"/>
              </a:ext>
            </a:extLst>
          </p:cNvPr>
          <p:cNvSpPr/>
          <p:nvPr/>
        </p:nvSpPr>
        <p:spPr bwMode="auto">
          <a:xfrm>
            <a:off x="3761658" y="955694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Project to profit</a:t>
            </a:r>
          </a:p>
        </p:txBody>
      </p:sp>
      <p:cxnSp>
        <p:nvCxnSpPr>
          <p:cNvPr id="84" name="Connector: Elbow 133">
            <a:extLst>
              <a:ext uri="{FF2B5EF4-FFF2-40B4-BE49-F238E27FC236}">
                <a16:creationId xmlns:a16="http://schemas.microsoft.com/office/drawing/2014/main" id="{B784F340-D85D-EF7B-C550-5F64ED576CC0}"/>
              </a:ext>
            </a:extLst>
          </p:cNvPr>
          <p:cNvCxnSpPr>
            <a:cxnSpLocks/>
            <a:stCxn id="14" idx="1"/>
            <a:endCxn id="82" idx="1"/>
          </p:cNvCxnSpPr>
          <p:nvPr/>
        </p:nvCxnSpPr>
        <p:spPr>
          <a:xfrm rot="10800000" flipV="1">
            <a:off x="3761659" y="1704289"/>
            <a:ext cx="124693" cy="8582706"/>
          </a:xfrm>
          <a:prstGeom prst="bentConnector3">
            <a:avLst>
              <a:gd name="adj1" fmla="val 27120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143">
            <a:extLst>
              <a:ext uri="{FF2B5EF4-FFF2-40B4-BE49-F238E27FC236}">
                <a16:creationId xmlns:a16="http://schemas.microsoft.com/office/drawing/2014/main" id="{28C8B46F-775A-6864-1F40-3E31103A1DBA}"/>
              </a:ext>
            </a:extLst>
          </p:cNvPr>
          <p:cNvCxnSpPr>
            <a:cxnSpLocks/>
            <a:stCxn id="82" idx="3"/>
            <a:endCxn id="83" idx="1"/>
          </p:cNvCxnSpPr>
          <p:nvPr/>
        </p:nvCxnSpPr>
        <p:spPr>
          <a:xfrm flipV="1">
            <a:off x="5774814" y="8907180"/>
            <a:ext cx="1063321" cy="1379815"/>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01287A0-BB70-3C6E-BE45-FC0120556CB8}"/>
              </a:ext>
            </a:extLst>
          </p:cNvPr>
          <p:cNvCxnSpPr>
            <a:stCxn id="22" idx="3"/>
            <a:endCxn id="16" idx="1"/>
          </p:cNvCxnSpPr>
          <p:nvPr/>
        </p:nvCxnSpPr>
        <p:spPr>
          <a:xfrm flipV="1">
            <a:off x="9555513" y="2972700"/>
            <a:ext cx="2370077" cy="1005833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43669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8386353" y="1933303"/>
            <a:ext cx="7876903" cy="1430123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68327" y="2569515"/>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11057704" y="218605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Define sales strategy</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1080509" y="885165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Forecast to plan</a:t>
            </a:r>
            <a:endParaRPr lang="en-US" sz="1800" dirty="0"/>
          </a:p>
        </p:txBody>
      </p:sp>
      <p:sp>
        <p:nvSpPr>
          <p:cNvPr id="7" name="Rectangle 6">
            <a:extLst>
              <a:ext uri="{FF2B5EF4-FFF2-40B4-BE49-F238E27FC236}">
                <a16:creationId xmlns:a16="http://schemas.microsoft.com/office/drawing/2014/main" id="{D1814338-6317-E462-95C8-891FC5F67F84}"/>
              </a:ext>
            </a:extLst>
          </p:cNvPr>
          <p:cNvSpPr/>
          <p:nvPr/>
        </p:nvSpPr>
        <p:spPr bwMode="auto">
          <a:xfrm>
            <a:off x="1065924" y="678364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Hire to retire</a:t>
            </a:r>
            <a:endParaRPr lang="en-US" sz="1800" dirty="0"/>
          </a:p>
        </p:txBody>
      </p:sp>
      <p:cxnSp>
        <p:nvCxnSpPr>
          <p:cNvPr id="144" name="Connector: Elbow 143">
            <a:extLst>
              <a:ext uri="{FF2B5EF4-FFF2-40B4-BE49-F238E27FC236}">
                <a16:creationId xmlns:a16="http://schemas.microsoft.com/office/drawing/2014/main" id="{9AD40DA6-13F8-AE0B-E020-BB1E83693BD2}"/>
              </a:ext>
            </a:extLst>
          </p:cNvPr>
          <p:cNvCxnSpPr>
            <a:cxnSpLocks/>
            <a:stCxn id="7" idx="3"/>
            <a:endCxn id="6" idx="1"/>
          </p:cNvCxnSpPr>
          <p:nvPr/>
        </p:nvCxnSpPr>
        <p:spPr>
          <a:xfrm flipV="1">
            <a:off x="3079080" y="7513690"/>
            <a:ext cx="1067603" cy="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1080509" y="1090276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Record to report</a:t>
            </a:r>
          </a:p>
        </p:txBody>
      </p:sp>
      <p:cxnSp>
        <p:nvCxnSpPr>
          <p:cNvPr id="48" name="Connector: Elbow 143">
            <a:extLst>
              <a:ext uri="{FF2B5EF4-FFF2-40B4-BE49-F238E27FC236}">
                <a16:creationId xmlns:a16="http://schemas.microsoft.com/office/drawing/2014/main" id="{A63DF4ED-FB85-DAE9-6258-E8C25D0629B4}"/>
              </a:ext>
            </a:extLst>
          </p:cNvPr>
          <p:cNvCxnSpPr>
            <a:cxnSpLocks/>
            <a:stCxn id="2" idx="3"/>
          </p:cNvCxnSpPr>
          <p:nvPr/>
        </p:nvCxnSpPr>
        <p:spPr>
          <a:xfrm>
            <a:off x="3093665" y="9581699"/>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Flowchart: Predefined Process 82">
            <a:extLst>
              <a:ext uri="{FF2B5EF4-FFF2-40B4-BE49-F238E27FC236}">
                <a16:creationId xmlns:a16="http://schemas.microsoft.com/office/drawing/2014/main" id="{48F1837A-7E41-0C56-43D0-1B57E670BAEB}"/>
              </a:ext>
            </a:extLst>
          </p:cNvPr>
          <p:cNvSpPr/>
          <p:nvPr/>
        </p:nvSpPr>
        <p:spPr bwMode="auto">
          <a:xfrm>
            <a:off x="13256057" y="6118152"/>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and manage sales territories</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10942008" y="409269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sales channels</a:t>
            </a:r>
          </a:p>
        </p:txBody>
      </p:sp>
      <p:sp>
        <p:nvSpPr>
          <p:cNvPr id="23" name="Flowchart: Predefined Process 21">
            <a:extLst>
              <a:ext uri="{FF2B5EF4-FFF2-40B4-BE49-F238E27FC236}">
                <a16:creationId xmlns:a16="http://schemas.microsoft.com/office/drawing/2014/main" id="{A5C02F40-F91A-B392-A688-D8E39B30AF82}"/>
              </a:ext>
            </a:extLst>
          </p:cNvPr>
          <p:cNvSpPr/>
          <p:nvPr/>
        </p:nvSpPr>
        <p:spPr bwMode="auto">
          <a:xfrm>
            <a:off x="8864944" y="6118152"/>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sales teams</a:t>
            </a:r>
          </a:p>
        </p:txBody>
      </p: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10849490" y="816261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salesperson or sales taker for orders</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10843184" y="1008141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Determine sales targets</a:t>
            </a:r>
          </a:p>
        </p:txBody>
      </p:sp>
      <p:sp>
        <p:nvSpPr>
          <p:cNvPr id="50" name="TextBox 49">
            <a:extLst>
              <a:ext uri="{FF2B5EF4-FFF2-40B4-BE49-F238E27FC236}">
                <a16:creationId xmlns:a16="http://schemas.microsoft.com/office/drawing/2014/main" id="{F3D51097-5199-64A1-5409-6B5D176E8E91}"/>
              </a:ext>
            </a:extLst>
          </p:cNvPr>
          <p:cNvSpPr txBox="1"/>
          <p:nvPr/>
        </p:nvSpPr>
        <p:spPr>
          <a:xfrm>
            <a:off x="8696343" y="15495869"/>
            <a:ext cx="3905364" cy="492443"/>
          </a:xfrm>
          <a:prstGeom prst="rect">
            <a:avLst/>
          </a:prstGeom>
          <a:noFill/>
        </p:spPr>
        <p:txBody>
          <a:bodyPr wrap="none" lIns="0" tIns="0" rIns="0" bIns="0" rtlCol="0">
            <a:spAutoFit/>
          </a:bodyPr>
          <a:lstStyle/>
          <a:p>
            <a:pPr algn="l"/>
            <a:r>
              <a:rPr lang="en-US" sz="3200" dirty="0">
                <a:solidFill>
                  <a:schemeClr val="accent1"/>
                </a:solidFill>
              </a:rPr>
              <a:t>Business process area</a:t>
            </a:r>
          </a:p>
        </p:txBody>
      </p:sp>
      <p:cxnSp>
        <p:nvCxnSpPr>
          <p:cNvPr id="51" name="Straight Arrow Connector 50">
            <a:extLst>
              <a:ext uri="{FF2B5EF4-FFF2-40B4-BE49-F238E27FC236}">
                <a16:creationId xmlns:a16="http://schemas.microsoft.com/office/drawing/2014/main" id="{CA9E645C-BF09-66F8-1528-DFB5AFBB442C}"/>
              </a:ext>
            </a:extLst>
          </p:cNvPr>
          <p:cNvCxnSpPr>
            <a:cxnSpLocks/>
          </p:cNvCxnSpPr>
          <p:nvPr/>
        </p:nvCxnSpPr>
        <p:spPr>
          <a:xfrm>
            <a:off x="5246113" y="7642369"/>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F3DEE33-3C4F-99C5-C417-E6258EC27AE9}"/>
              </a:ext>
            </a:extLst>
          </p:cNvPr>
          <p:cNvCxnSpPr>
            <a:cxnSpLocks/>
            <a:stCxn id="6" idx="3"/>
            <a:endCxn id="23" idx="1"/>
          </p:cNvCxnSpPr>
          <p:nvPr/>
        </p:nvCxnSpPr>
        <p:spPr>
          <a:xfrm flipV="1">
            <a:off x="6644362" y="6848198"/>
            <a:ext cx="2220582" cy="66549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6B0B1AD-95D5-D106-99DB-CD753D09DCB9}"/>
              </a:ext>
            </a:extLst>
          </p:cNvPr>
          <p:cNvCxnSpPr>
            <a:cxnSpLocks/>
            <a:stCxn id="29" idx="2"/>
            <a:endCxn id="35" idx="0"/>
          </p:cNvCxnSpPr>
          <p:nvPr/>
        </p:nvCxnSpPr>
        <p:spPr>
          <a:xfrm flipH="1">
            <a:off x="12207719" y="9622710"/>
            <a:ext cx="6306" cy="45870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Flowchart: Predefined Process 21">
            <a:extLst>
              <a:ext uri="{FF2B5EF4-FFF2-40B4-BE49-F238E27FC236}">
                <a16:creationId xmlns:a16="http://schemas.microsoft.com/office/drawing/2014/main" id="{9C43B7D7-649D-ED38-6715-FFF5E1382606}"/>
              </a:ext>
            </a:extLst>
          </p:cNvPr>
          <p:cNvSpPr/>
          <p:nvPr/>
        </p:nvSpPr>
        <p:spPr bwMode="auto">
          <a:xfrm>
            <a:off x="10854875" y="12000220"/>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Establish sales commission and incentive structures</a:t>
            </a:r>
          </a:p>
        </p:txBody>
      </p:sp>
      <p:sp>
        <p:nvSpPr>
          <p:cNvPr id="6" name="Rectangle 5">
            <a:extLst>
              <a:ext uri="{FF2B5EF4-FFF2-40B4-BE49-F238E27FC236}">
                <a16:creationId xmlns:a16="http://schemas.microsoft.com/office/drawing/2014/main" id="{9D9A478D-1005-BD2C-E03B-C2FB9D0CC901}"/>
              </a:ext>
            </a:extLst>
          </p:cNvPr>
          <p:cNvSpPr/>
          <p:nvPr/>
        </p:nvSpPr>
        <p:spPr bwMode="auto">
          <a:xfrm>
            <a:off x="4146683" y="6783646"/>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Plan and recruit workforce</a:t>
            </a:r>
          </a:p>
        </p:txBody>
      </p:sp>
      <p:cxnSp>
        <p:nvCxnSpPr>
          <p:cNvPr id="32" name="Straight Arrow Connector 3">
            <a:extLst>
              <a:ext uri="{FF2B5EF4-FFF2-40B4-BE49-F238E27FC236}">
                <a16:creationId xmlns:a16="http://schemas.microsoft.com/office/drawing/2014/main" id="{B108BD4E-98BE-E8D5-32A0-E64C7BE61425}"/>
              </a:ext>
            </a:extLst>
          </p:cNvPr>
          <p:cNvCxnSpPr>
            <a:cxnSpLocks/>
            <a:stCxn id="6" idx="3"/>
            <a:endCxn id="29" idx="1"/>
          </p:cNvCxnSpPr>
          <p:nvPr/>
        </p:nvCxnSpPr>
        <p:spPr>
          <a:xfrm>
            <a:off x="6644362" y="7513690"/>
            <a:ext cx="4205128" cy="1378974"/>
          </a:xfrm>
          <a:prstGeom prst="bentConnector3">
            <a:avLst>
              <a:gd name="adj1" fmla="val 2639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98930B0-8A03-F8F9-DBE3-0247C897743D}"/>
              </a:ext>
            </a:extLst>
          </p:cNvPr>
          <p:cNvSpPr/>
          <p:nvPr/>
        </p:nvSpPr>
        <p:spPr bwMode="auto">
          <a:xfrm>
            <a:off x="4196865" y="8795298"/>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Forecast supply and demand</a:t>
            </a:r>
          </a:p>
        </p:txBody>
      </p:sp>
      <p:sp>
        <p:nvSpPr>
          <p:cNvPr id="37" name="Rectangle 36">
            <a:extLst>
              <a:ext uri="{FF2B5EF4-FFF2-40B4-BE49-F238E27FC236}">
                <a16:creationId xmlns:a16="http://schemas.microsoft.com/office/drawing/2014/main" id="{CB5CB050-A8E2-57CB-8D83-70B95ED30E7E}"/>
              </a:ext>
            </a:extLst>
          </p:cNvPr>
          <p:cNvSpPr/>
          <p:nvPr/>
        </p:nvSpPr>
        <p:spPr bwMode="auto">
          <a:xfrm>
            <a:off x="4146684" y="10865701"/>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l"/>
            <a:r>
              <a:rPr lang="en-US" sz="1800" dirty="0">
                <a:solidFill>
                  <a:schemeClr val="bg1"/>
                </a:solidFill>
                <a:latin typeface="+mj-lt"/>
              </a:rPr>
              <a:t>Manage budgets</a:t>
            </a:r>
          </a:p>
        </p:txBody>
      </p:sp>
      <p:cxnSp>
        <p:nvCxnSpPr>
          <p:cNvPr id="38" name="Connector: Elbow 143">
            <a:extLst>
              <a:ext uri="{FF2B5EF4-FFF2-40B4-BE49-F238E27FC236}">
                <a16:creationId xmlns:a16="http://schemas.microsoft.com/office/drawing/2014/main" id="{EF287075-CD83-A328-A816-6FECF54461D2}"/>
              </a:ext>
            </a:extLst>
          </p:cNvPr>
          <p:cNvCxnSpPr>
            <a:cxnSpLocks/>
          </p:cNvCxnSpPr>
          <p:nvPr/>
        </p:nvCxnSpPr>
        <p:spPr>
          <a:xfrm>
            <a:off x="3093664" y="11583617"/>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
            <a:extLst>
              <a:ext uri="{FF2B5EF4-FFF2-40B4-BE49-F238E27FC236}">
                <a16:creationId xmlns:a16="http://schemas.microsoft.com/office/drawing/2014/main" id="{F730B85B-9561-CF98-F7C1-67CC1F8EA481}"/>
              </a:ext>
            </a:extLst>
          </p:cNvPr>
          <p:cNvCxnSpPr>
            <a:cxnSpLocks/>
            <a:stCxn id="36" idx="3"/>
            <a:endCxn id="35" idx="1"/>
          </p:cNvCxnSpPr>
          <p:nvPr/>
        </p:nvCxnSpPr>
        <p:spPr>
          <a:xfrm>
            <a:off x="6694544" y="9525344"/>
            <a:ext cx="4148640" cy="1286121"/>
          </a:xfrm>
          <a:prstGeom prst="bentConnector3">
            <a:avLst>
              <a:gd name="adj1" fmla="val 2638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
            <a:extLst>
              <a:ext uri="{FF2B5EF4-FFF2-40B4-BE49-F238E27FC236}">
                <a16:creationId xmlns:a16="http://schemas.microsoft.com/office/drawing/2014/main" id="{BF39B2F3-2B0B-FD03-F4A0-313581DB8DE4}"/>
              </a:ext>
            </a:extLst>
          </p:cNvPr>
          <p:cNvCxnSpPr>
            <a:cxnSpLocks/>
            <a:stCxn id="37" idx="3"/>
            <a:endCxn id="35" idx="1"/>
          </p:cNvCxnSpPr>
          <p:nvPr/>
        </p:nvCxnSpPr>
        <p:spPr>
          <a:xfrm flipV="1">
            <a:off x="6644363" y="10811465"/>
            <a:ext cx="4198821" cy="784282"/>
          </a:xfrm>
          <a:prstGeom prst="bentConnector3">
            <a:avLst>
              <a:gd name="adj1" fmla="val 2728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FC9AA64-4E14-912E-DD62-C816CBE603AC}"/>
              </a:ext>
            </a:extLst>
          </p:cNvPr>
          <p:cNvSpPr/>
          <p:nvPr/>
        </p:nvSpPr>
        <p:spPr bwMode="auto">
          <a:xfrm>
            <a:off x="4146683" y="13232419"/>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Define ledger structure and currency policies</a:t>
            </a:r>
          </a:p>
        </p:txBody>
      </p:sp>
      <p:cxnSp>
        <p:nvCxnSpPr>
          <p:cNvPr id="53" name="Straight Arrow Connector 3">
            <a:extLst>
              <a:ext uri="{FF2B5EF4-FFF2-40B4-BE49-F238E27FC236}">
                <a16:creationId xmlns:a16="http://schemas.microsoft.com/office/drawing/2014/main" id="{51EF5BB6-EEA2-3462-9BC4-6130A5176BBE}"/>
              </a:ext>
            </a:extLst>
          </p:cNvPr>
          <p:cNvCxnSpPr>
            <a:cxnSpLocks/>
            <a:stCxn id="11" idx="2"/>
            <a:endCxn id="52" idx="1"/>
          </p:cNvCxnSpPr>
          <p:nvPr/>
        </p:nvCxnSpPr>
        <p:spPr>
          <a:xfrm rot="16200000" flipH="1">
            <a:off x="2317080" y="12132861"/>
            <a:ext cx="1599611" cy="2059596"/>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3">
            <a:extLst>
              <a:ext uri="{FF2B5EF4-FFF2-40B4-BE49-F238E27FC236}">
                <a16:creationId xmlns:a16="http://schemas.microsoft.com/office/drawing/2014/main" id="{6B9C7A6D-E60C-0D14-8640-9F5535358B3C}"/>
              </a:ext>
            </a:extLst>
          </p:cNvPr>
          <p:cNvCxnSpPr>
            <a:cxnSpLocks/>
            <a:stCxn id="52" idx="3"/>
            <a:endCxn id="74" idx="1"/>
          </p:cNvCxnSpPr>
          <p:nvPr/>
        </p:nvCxnSpPr>
        <p:spPr>
          <a:xfrm flipV="1">
            <a:off x="6644362" y="12730266"/>
            <a:ext cx="4210513" cy="1232199"/>
          </a:xfrm>
          <a:prstGeom prst="bentConnector3">
            <a:avLst>
              <a:gd name="adj1" fmla="val 2611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427793-AD97-0C9E-6499-6CB534C4BD9F}"/>
              </a:ext>
            </a:extLst>
          </p:cNvPr>
          <p:cNvCxnSpPr>
            <a:cxnSpLocks/>
            <a:stCxn id="35" idx="2"/>
            <a:endCxn id="74" idx="0"/>
          </p:cNvCxnSpPr>
          <p:nvPr/>
        </p:nvCxnSpPr>
        <p:spPr>
          <a:xfrm>
            <a:off x="12207719" y="11541511"/>
            <a:ext cx="5846" cy="45870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3">
            <a:extLst>
              <a:ext uri="{FF2B5EF4-FFF2-40B4-BE49-F238E27FC236}">
                <a16:creationId xmlns:a16="http://schemas.microsoft.com/office/drawing/2014/main" id="{35ECFAF2-2E92-C41C-E054-9EE85FD57BB5}"/>
              </a:ext>
            </a:extLst>
          </p:cNvPr>
          <p:cNvCxnSpPr>
            <a:cxnSpLocks/>
            <a:stCxn id="18" idx="2"/>
            <a:endCxn id="15" idx="0"/>
          </p:cNvCxnSpPr>
          <p:nvPr/>
        </p:nvCxnSpPr>
        <p:spPr>
          <a:xfrm rot="16200000" flipH="1">
            <a:off x="13180885" y="4678444"/>
            <a:ext cx="565365" cy="2314049"/>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3">
            <a:extLst>
              <a:ext uri="{FF2B5EF4-FFF2-40B4-BE49-F238E27FC236}">
                <a16:creationId xmlns:a16="http://schemas.microsoft.com/office/drawing/2014/main" id="{5DD7C60A-1F52-3109-E8FB-77C3F87C0FE6}"/>
              </a:ext>
            </a:extLst>
          </p:cNvPr>
          <p:cNvCxnSpPr>
            <a:cxnSpLocks/>
            <a:stCxn id="18" idx="2"/>
            <a:endCxn id="23" idx="0"/>
          </p:cNvCxnSpPr>
          <p:nvPr/>
        </p:nvCxnSpPr>
        <p:spPr>
          <a:xfrm rot="5400000">
            <a:off x="10982407" y="4794015"/>
            <a:ext cx="565365" cy="2082909"/>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102">
            <a:extLst>
              <a:ext uri="{FF2B5EF4-FFF2-40B4-BE49-F238E27FC236}">
                <a16:creationId xmlns:a16="http://schemas.microsoft.com/office/drawing/2014/main" id="{33583255-4C37-E3DD-583C-3327AC0DE668}"/>
              </a:ext>
            </a:extLst>
          </p:cNvPr>
          <p:cNvSpPr/>
          <p:nvPr/>
        </p:nvSpPr>
        <p:spPr bwMode="auto">
          <a:xfrm>
            <a:off x="11201141" y="14195305"/>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99" name="Straight Arrow Connector 98">
            <a:extLst>
              <a:ext uri="{FF2B5EF4-FFF2-40B4-BE49-F238E27FC236}">
                <a16:creationId xmlns:a16="http://schemas.microsoft.com/office/drawing/2014/main" id="{1D6714D6-469C-5281-674E-BD2813010D08}"/>
              </a:ext>
            </a:extLst>
          </p:cNvPr>
          <p:cNvCxnSpPr>
            <a:cxnSpLocks/>
            <a:stCxn id="74" idx="2"/>
            <a:endCxn id="98" idx="0"/>
          </p:cNvCxnSpPr>
          <p:nvPr/>
        </p:nvCxnSpPr>
        <p:spPr>
          <a:xfrm flipH="1">
            <a:off x="12207719" y="13460312"/>
            <a:ext cx="5846" cy="73499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3">
            <a:extLst>
              <a:ext uri="{FF2B5EF4-FFF2-40B4-BE49-F238E27FC236}">
                <a16:creationId xmlns:a16="http://schemas.microsoft.com/office/drawing/2014/main" id="{6BBBF8B4-2B19-C8A3-6AC1-69D0B7E4BDB2}"/>
              </a:ext>
            </a:extLst>
          </p:cNvPr>
          <p:cNvCxnSpPr>
            <a:cxnSpLocks/>
            <a:stCxn id="15" idx="2"/>
            <a:endCxn id="29" idx="0"/>
          </p:cNvCxnSpPr>
          <p:nvPr/>
        </p:nvCxnSpPr>
        <p:spPr>
          <a:xfrm rot="5400000">
            <a:off x="13125122" y="6667148"/>
            <a:ext cx="584374" cy="240656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3">
            <a:extLst>
              <a:ext uri="{FF2B5EF4-FFF2-40B4-BE49-F238E27FC236}">
                <a16:creationId xmlns:a16="http://schemas.microsoft.com/office/drawing/2014/main" id="{17D799DE-32C5-5159-15B1-DD6E58D22DBE}"/>
              </a:ext>
            </a:extLst>
          </p:cNvPr>
          <p:cNvCxnSpPr>
            <a:cxnSpLocks/>
            <a:stCxn id="23" idx="2"/>
            <a:endCxn id="29" idx="0"/>
          </p:cNvCxnSpPr>
          <p:nvPr/>
        </p:nvCxnSpPr>
        <p:spPr>
          <a:xfrm rot="16200000" flipH="1">
            <a:off x="10926642" y="6875235"/>
            <a:ext cx="584374" cy="199039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3">
            <a:extLst>
              <a:ext uri="{FF2B5EF4-FFF2-40B4-BE49-F238E27FC236}">
                <a16:creationId xmlns:a16="http://schemas.microsoft.com/office/drawing/2014/main" id="{83F03314-E683-6A83-A7D0-AFDD630EAA9C}"/>
              </a:ext>
            </a:extLst>
          </p:cNvPr>
          <p:cNvCxnSpPr>
            <a:cxnSpLocks/>
            <a:stCxn id="199" idx="2"/>
            <a:endCxn id="18" idx="0"/>
          </p:cNvCxnSpPr>
          <p:nvPr/>
        </p:nvCxnSpPr>
        <p:spPr>
          <a:xfrm rot="5400000">
            <a:off x="12083271" y="3869421"/>
            <a:ext cx="446547"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460F6D7-CFA0-D3E9-E5CB-D21C47758584}"/>
              </a:ext>
            </a:extLst>
          </p:cNvPr>
          <p:cNvSpPr/>
          <p:nvPr/>
        </p:nvSpPr>
        <p:spPr bwMode="auto">
          <a:xfrm>
            <a:off x="3912960" y="218605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Prospect to quote</a:t>
            </a:r>
            <a:endParaRPr lang="en-US" sz="1800" dirty="0"/>
          </a:p>
        </p:txBody>
      </p:sp>
      <p:cxnSp>
        <p:nvCxnSpPr>
          <p:cNvPr id="24" name="Straight Arrow Connector 23">
            <a:extLst>
              <a:ext uri="{FF2B5EF4-FFF2-40B4-BE49-F238E27FC236}">
                <a16:creationId xmlns:a16="http://schemas.microsoft.com/office/drawing/2014/main" id="{7D09D7E3-6C40-F291-F577-C4A5476CDFC9}"/>
              </a:ext>
            </a:extLst>
          </p:cNvPr>
          <p:cNvCxnSpPr>
            <a:stCxn id="9" idx="3"/>
            <a:endCxn id="199" idx="1"/>
          </p:cNvCxnSpPr>
          <p:nvPr/>
        </p:nvCxnSpPr>
        <p:spPr>
          <a:xfrm>
            <a:off x="5926116" y="2916102"/>
            <a:ext cx="5131588"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481FAA-1936-683D-5B52-85F7EA19B6F9}"/>
              </a:ext>
            </a:extLst>
          </p:cNvPr>
          <p:cNvCxnSpPr>
            <a:stCxn id="14" idx="3"/>
            <a:endCxn id="9" idx="1"/>
          </p:cNvCxnSpPr>
          <p:nvPr/>
        </p:nvCxnSpPr>
        <p:spPr>
          <a:xfrm flipV="1">
            <a:off x="2881482" y="2916102"/>
            <a:ext cx="1031478" cy="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3557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7029316" y="1841862"/>
            <a:ext cx="6751998" cy="11628581"/>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68327" y="2569515"/>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9738355" y="218605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Run marketing campaigns</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832312" y="616070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t>Product and service lifecycle management</a:t>
            </a:r>
          </a:p>
        </p:txBody>
      </p:sp>
      <p:cxnSp>
        <p:nvCxnSpPr>
          <p:cNvPr id="48" name="Connector: Elbow 143">
            <a:extLst>
              <a:ext uri="{FF2B5EF4-FFF2-40B4-BE49-F238E27FC236}">
                <a16:creationId xmlns:a16="http://schemas.microsoft.com/office/drawing/2014/main" id="{A63DF4ED-FB85-DAE9-6258-E8C25D0629B4}"/>
              </a:ext>
            </a:extLst>
          </p:cNvPr>
          <p:cNvCxnSpPr>
            <a:cxnSpLocks/>
            <a:stCxn id="2" idx="3"/>
          </p:cNvCxnSpPr>
          <p:nvPr/>
        </p:nvCxnSpPr>
        <p:spPr>
          <a:xfrm>
            <a:off x="2845468" y="6890746"/>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9622659" y="409269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Analyze and adjust marketing campaigns</a:t>
            </a:r>
          </a:p>
        </p:txBody>
      </p: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9628965" y="792600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Establish budgets and goals</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9622659" y="984480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Run a campaign</a:t>
            </a:r>
          </a:p>
        </p:txBody>
      </p:sp>
      <p:sp>
        <p:nvSpPr>
          <p:cNvPr id="50" name="TextBox 49">
            <a:extLst>
              <a:ext uri="{FF2B5EF4-FFF2-40B4-BE49-F238E27FC236}">
                <a16:creationId xmlns:a16="http://schemas.microsoft.com/office/drawing/2014/main" id="{F3D51097-5199-64A1-5409-6B5D176E8E91}"/>
              </a:ext>
            </a:extLst>
          </p:cNvPr>
          <p:cNvSpPr txBox="1"/>
          <p:nvPr/>
        </p:nvSpPr>
        <p:spPr>
          <a:xfrm>
            <a:off x="7191318" y="12795010"/>
            <a:ext cx="3905364" cy="492443"/>
          </a:xfrm>
          <a:prstGeom prst="rect">
            <a:avLst/>
          </a:prstGeom>
          <a:noFill/>
        </p:spPr>
        <p:txBody>
          <a:bodyPr wrap="none" lIns="0" tIns="0" rIns="0" bIns="0" rtlCol="0">
            <a:spAutoFit/>
          </a:bodyPr>
          <a:lstStyle/>
          <a:p>
            <a:pPr algn="l"/>
            <a:r>
              <a:rPr lang="en-US" sz="3200" dirty="0">
                <a:solidFill>
                  <a:schemeClr val="accent1"/>
                </a:solidFill>
              </a:rPr>
              <a:t>Business process area</a:t>
            </a:r>
          </a:p>
        </p:txBody>
      </p:sp>
      <p:cxnSp>
        <p:nvCxnSpPr>
          <p:cNvPr id="67" name="Straight Arrow Connector 66">
            <a:extLst>
              <a:ext uri="{FF2B5EF4-FFF2-40B4-BE49-F238E27FC236}">
                <a16:creationId xmlns:a16="http://schemas.microsoft.com/office/drawing/2014/main" id="{B6B0B1AD-95D5-D106-99DB-CD753D09DCB9}"/>
              </a:ext>
            </a:extLst>
          </p:cNvPr>
          <p:cNvCxnSpPr>
            <a:cxnSpLocks/>
            <a:stCxn id="29" idx="2"/>
            <a:endCxn id="35" idx="0"/>
          </p:cNvCxnSpPr>
          <p:nvPr/>
        </p:nvCxnSpPr>
        <p:spPr>
          <a:xfrm flipH="1">
            <a:off x="10987194" y="9386097"/>
            <a:ext cx="6306" cy="45870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98930B0-8A03-F8F9-DBE3-0247C897743D}"/>
              </a:ext>
            </a:extLst>
          </p:cNvPr>
          <p:cNvSpPr/>
          <p:nvPr/>
        </p:nvSpPr>
        <p:spPr bwMode="auto">
          <a:xfrm>
            <a:off x="3948668" y="6104345"/>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Products and services</a:t>
            </a:r>
          </a:p>
        </p:txBody>
      </p:sp>
      <p:cxnSp>
        <p:nvCxnSpPr>
          <p:cNvPr id="39" name="Straight Arrow Connector 3">
            <a:extLst>
              <a:ext uri="{FF2B5EF4-FFF2-40B4-BE49-F238E27FC236}">
                <a16:creationId xmlns:a16="http://schemas.microsoft.com/office/drawing/2014/main" id="{F730B85B-9561-CF98-F7C1-67CC1F8EA481}"/>
              </a:ext>
            </a:extLst>
          </p:cNvPr>
          <p:cNvCxnSpPr>
            <a:cxnSpLocks/>
            <a:stCxn id="36" idx="3"/>
            <a:endCxn id="35" idx="1"/>
          </p:cNvCxnSpPr>
          <p:nvPr/>
        </p:nvCxnSpPr>
        <p:spPr>
          <a:xfrm>
            <a:off x="6446347" y="6834391"/>
            <a:ext cx="3176312" cy="374046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102">
            <a:extLst>
              <a:ext uri="{FF2B5EF4-FFF2-40B4-BE49-F238E27FC236}">
                <a16:creationId xmlns:a16="http://schemas.microsoft.com/office/drawing/2014/main" id="{33583255-4C37-E3DD-583C-3327AC0DE668}"/>
              </a:ext>
            </a:extLst>
          </p:cNvPr>
          <p:cNvSpPr/>
          <p:nvPr/>
        </p:nvSpPr>
        <p:spPr bwMode="auto">
          <a:xfrm>
            <a:off x="9980616" y="12023591"/>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99" name="Straight Arrow Connector 98">
            <a:extLst>
              <a:ext uri="{FF2B5EF4-FFF2-40B4-BE49-F238E27FC236}">
                <a16:creationId xmlns:a16="http://schemas.microsoft.com/office/drawing/2014/main" id="{1D6714D6-469C-5281-674E-BD2813010D08}"/>
              </a:ext>
            </a:extLst>
          </p:cNvPr>
          <p:cNvCxnSpPr>
            <a:cxnSpLocks/>
            <a:endCxn id="98" idx="0"/>
          </p:cNvCxnSpPr>
          <p:nvPr/>
        </p:nvCxnSpPr>
        <p:spPr>
          <a:xfrm flipH="1">
            <a:off x="10987194" y="11288598"/>
            <a:ext cx="5846" cy="73499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3">
            <a:extLst>
              <a:ext uri="{FF2B5EF4-FFF2-40B4-BE49-F238E27FC236}">
                <a16:creationId xmlns:a16="http://schemas.microsoft.com/office/drawing/2014/main" id="{83F03314-E683-6A83-A7D0-AFDD630EAA9C}"/>
              </a:ext>
            </a:extLst>
          </p:cNvPr>
          <p:cNvCxnSpPr>
            <a:cxnSpLocks/>
            <a:stCxn id="199" idx="2"/>
            <a:endCxn id="18" idx="0"/>
          </p:cNvCxnSpPr>
          <p:nvPr/>
        </p:nvCxnSpPr>
        <p:spPr>
          <a:xfrm rot="5400000">
            <a:off x="10763922" y="3869421"/>
            <a:ext cx="446547"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Flowchart: Predefined Process 82">
            <a:extLst>
              <a:ext uri="{FF2B5EF4-FFF2-40B4-BE49-F238E27FC236}">
                <a16:creationId xmlns:a16="http://schemas.microsoft.com/office/drawing/2014/main" id="{C74C18FD-27DE-18AF-A260-1D3CE1662475}"/>
              </a:ext>
            </a:extLst>
          </p:cNvPr>
          <p:cNvSpPr/>
          <p:nvPr/>
        </p:nvSpPr>
        <p:spPr bwMode="auto">
          <a:xfrm>
            <a:off x="9630269" y="600935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your value proposition</a:t>
            </a:r>
          </a:p>
        </p:txBody>
      </p:sp>
      <p:cxnSp>
        <p:nvCxnSpPr>
          <p:cNvPr id="9" name="Straight Arrow Connector 8">
            <a:extLst>
              <a:ext uri="{FF2B5EF4-FFF2-40B4-BE49-F238E27FC236}">
                <a16:creationId xmlns:a16="http://schemas.microsoft.com/office/drawing/2014/main" id="{D3E3C85C-1F1E-AA0B-27FC-D8AD1A3303FC}"/>
              </a:ext>
            </a:extLst>
          </p:cNvPr>
          <p:cNvCxnSpPr>
            <a:cxnSpLocks/>
            <a:endCxn id="8" idx="0"/>
          </p:cNvCxnSpPr>
          <p:nvPr/>
        </p:nvCxnSpPr>
        <p:spPr>
          <a:xfrm flipH="1">
            <a:off x="10994804" y="5550641"/>
            <a:ext cx="6306" cy="45870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C915FA4-5F84-9500-E608-EAB97B63E19F}"/>
              </a:ext>
            </a:extLst>
          </p:cNvPr>
          <p:cNvCxnSpPr>
            <a:cxnSpLocks/>
            <a:stCxn id="8" idx="2"/>
          </p:cNvCxnSpPr>
          <p:nvPr/>
        </p:nvCxnSpPr>
        <p:spPr>
          <a:xfrm>
            <a:off x="10994804" y="7469442"/>
            <a:ext cx="5846" cy="45870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3C59D3-A74B-1D81-5590-AEFCBC8A17BF}"/>
              </a:ext>
            </a:extLst>
          </p:cNvPr>
          <p:cNvSpPr/>
          <p:nvPr/>
        </p:nvSpPr>
        <p:spPr bwMode="auto">
          <a:xfrm>
            <a:off x="3912960" y="218605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Prospect to quote</a:t>
            </a:r>
            <a:endParaRPr lang="en-US" sz="1800" dirty="0"/>
          </a:p>
        </p:txBody>
      </p:sp>
      <p:cxnSp>
        <p:nvCxnSpPr>
          <p:cNvPr id="4" name="Straight Arrow Connector 3">
            <a:extLst>
              <a:ext uri="{FF2B5EF4-FFF2-40B4-BE49-F238E27FC236}">
                <a16:creationId xmlns:a16="http://schemas.microsoft.com/office/drawing/2014/main" id="{11771E5F-9B84-DA1A-DC62-AF0C575CBAEB}"/>
              </a:ext>
            </a:extLst>
          </p:cNvPr>
          <p:cNvCxnSpPr>
            <a:cxnSpLocks/>
            <a:stCxn id="3" idx="3"/>
          </p:cNvCxnSpPr>
          <p:nvPr/>
        </p:nvCxnSpPr>
        <p:spPr>
          <a:xfrm flipV="1">
            <a:off x="5926116" y="2913141"/>
            <a:ext cx="3839166" cy="296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3790B1D-8AEA-C58F-5B82-7E23D624F17B}"/>
              </a:ext>
            </a:extLst>
          </p:cNvPr>
          <p:cNvCxnSpPr>
            <a:endCxn id="3" idx="1"/>
          </p:cNvCxnSpPr>
          <p:nvPr/>
        </p:nvCxnSpPr>
        <p:spPr>
          <a:xfrm flipV="1">
            <a:off x="2881482" y="2916102"/>
            <a:ext cx="1031478" cy="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187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7049617" y="1467853"/>
            <a:ext cx="6313686" cy="12727447"/>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776304" y="2660955"/>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8807441" y="2270365"/>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Identify and qualify leads</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8691745" y="414339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t>Identify leads</a:t>
            </a:r>
          </a:p>
        </p:txBody>
      </p: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8681053" y="816261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Manage the lead identification process</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8674747" y="1008141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Qualify leads</a:t>
            </a:r>
          </a:p>
        </p:txBody>
      </p:sp>
      <p:sp>
        <p:nvSpPr>
          <p:cNvPr id="50" name="TextBox 49">
            <a:extLst>
              <a:ext uri="{FF2B5EF4-FFF2-40B4-BE49-F238E27FC236}">
                <a16:creationId xmlns:a16="http://schemas.microsoft.com/office/drawing/2014/main" id="{F3D51097-5199-64A1-5409-6B5D176E8E91}"/>
              </a:ext>
            </a:extLst>
          </p:cNvPr>
          <p:cNvSpPr txBox="1"/>
          <p:nvPr/>
        </p:nvSpPr>
        <p:spPr>
          <a:xfrm>
            <a:off x="7324743" y="13464573"/>
            <a:ext cx="3905364" cy="492443"/>
          </a:xfrm>
          <a:prstGeom prst="rect">
            <a:avLst/>
          </a:prstGeom>
          <a:noFill/>
        </p:spPr>
        <p:txBody>
          <a:bodyPr wrap="none" lIns="0" tIns="0" rIns="0" bIns="0" rtlCol="0">
            <a:spAutoFit/>
          </a:bodyPr>
          <a:lstStyle/>
          <a:p>
            <a:pPr algn="l"/>
            <a:r>
              <a:rPr lang="en-US" sz="3200" dirty="0">
                <a:solidFill>
                  <a:schemeClr val="accent1"/>
                </a:solidFill>
              </a:rPr>
              <a:t>Business process area</a:t>
            </a:r>
          </a:p>
        </p:txBody>
      </p:sp>
      <p:cxnSp>
        <p:nvCxnSpPr>
          <p:cNvPr id="67" name="Straight Arrow Connector 66">
            <a:extLst>
              <a:ext uri="{FF2B5EF4-FFF2-40B4-BE49-F238E27FC236}">
                <a16:creationId xmlns:a16="http://schemas.microsoft.com/office/drawing/2014/main" id="{B6B0B1AD-95D5-D106-99DB-CD753D09DCB9}"/>
              </a:ext>
            </a:extLst>
          </p:cNvPr>
          <p:cNvCxnSpPr>
            <a:cxnSpLocks/>
            <a:stCxn id="29" idx="2"/>
            <a:endCxn id="35" idx="0"/>
          </p:cNvCxnSpPr>
          <p:nvPr/>
        </p:nvCxnSpPr>
        <p:spPr>
          <a:xfrm flipH="1">
            <a:off x="10039282" y="9622710"/>
            <a:ext cx="6306" cy="45870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102">
            <a:extLst>
              <a:ext uri="{FF2B5EF4-FFF2-40B4-BE49-F238E27FC236}">
                <a16:creationId xmlns:a16="http://schemas.microsoft.com/office/drawing/2014/main" id="{33583255-4C37-E3DD-583C-3327AC0DE668}"/>
              </a:ext>
            </a:extLst>
          </p:cNvPr>
          <p:cNvSpPr/>
          <p:nvPr/>
        </p:nvSpPr>
        <p:spPr bwMode="auto">
          <a:xfrm>
            <a:off x="9032704" y="12244581"/>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99" name="Straight Arrow Connector 98">
            <a:extLst>
              <a:ext uri="{FF2B5EF4-FFF2-40B4-BE49-F238E27FC236}">
                <a16:creationId xmlns:a16="http://schemas.microsoft.com/office/drawing/2014/main" id="{1D6714D6-469C-5281-674E-BD2813010D08}"/>
              </a:ext>
            </a:extLst>
          </p:cNvPr>
          <p:cNvCxnSpPr>
            <a:cxnSpLocks/>
            <a:stCxn id="35" idx="2"/>
            <a:endCxn id="98" idx="0"/>
          </p:cNvCxnSpPr>
          <p:nvPr/>
        </p:nvCxnSpPr>
        <p:spPr>
          <a:xfrm>
            <a:off x="10039282" y="11541511"/>
            <a:ext cx="0" cy="70307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3">
            <a:extLst>
              <a:ext uri="{FF2B5EF4-FFF2-40B4-BE49-F238E27FC236}">
                <a16:creationId xmlns:a16="http://schemas.microsoft.com/office/drawing/2014/main" id="{83F03314-E683-6A83-A7D0-AFDD630EAA9C}"/>
              </a:ext>
            </a:extLst>
          </p:cNvPr>
          <p:cNvCxnSpPr>
            <a:cxnSpLocks/>
            <a:stCxn id="199" idx="2"/>
            <a:endCxn id="18" idx="0"/>
          </p:cNvCxnSpPr>
          <p:nvPr/>
        </p:nvCxnSpPr>
        <p:spPr>
          <a:xfrm rot="5400000">
            <a:off x="9849812" y="3936926"/>
            <a:ext cx="41293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1">
            <a:extLst>
              <a:ext uri="{FF2B5EF4-FFF2-40B4-BE49-F238E27FC236}">
                <a16:creationId xmlns:a16="http://schemas.microsoft.com/office/drawing/2014/main" id="{9B10877D-626C-5FC8-1863-E8094377E155}"/>
              </a:ext>
            </a:extLst>
          </p:cNvPr>
          <p:cNvSpPr/>
          <p:nvPr/>
        </p:nvSpPr>
        <p:spPr bwMode="auto">
          <a:xfrm>
            <a:off x="8691745" y="6078071"/>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Disqualify leads</a:t>
            </a:r>
          </a:p>
        </p:txBody>
      </p:sp>
      <p:cxnSp>
        <p:nvCxnSpPr>
          <p:cNvPr id="5" name="Straight Arrow Connector 4">
            <a:extLst>
              <a:ext uri="{FF2B5EF4-FFF2-40B4-BE49-F238E27FC236}">
                <a16:creationId xmlns:a16="http://schemas.microsoft.com/office/drawing/2014/main" id="{A717231F-EAF9-CFC9-ABB2-429DCC50CCEE}"/>
              </a:ext>
            </a:extLst>
          </p:cNvPr>
          <p:cNvCxnSpPr>
            <a:cxnSpLocks/>
            <a:endCxn id="3" idx="0"/>
          </p:cNvCxnSpPr>
          <p:nvPr/>
        </p:nvCxnSpPr>
        <p:spPr>
          <a:xfrm>
            <a:off x="10044589" y="5619362"/>
            <a:ext cx="5846" cy="45870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6D47AC-7857-76AF-F0D4-15BF5F244D27}"/>
              </a:ext>
            </a:extLst>
          </p:cNvPr>
          <p:cNvCxnSpPr>
            <a:cxnSpLocks/>
            <a:stCxn id="3" idx="2"/>
            <a:endCxn id="29" idx="0"/>
          </p:cNvCxnSpPr>
          <p:nvPr/>
        </p:nvCxnSpPr>
        <p:spPr>
          <a:xfrm rot="5400000">
            <a:off x="9735785" y="7847967"/>
            <a:ext cx="624455" cy="484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75FF83A-4221-F36D-0AC3-23E7E072EC9F}"/>
              </a:ext>
            </a:extLst>
          </p:cNvPr>
          <p:cNvSpPr/>
          <p:nvPr/>
        </p:nvSpPr>
        <p:spPr bwMode="auto">
          <a:xfrm>
            <a:off x="739349" y="413484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Forecast to plan</a:t>
            </a:r>
          </a:p>
        </p:txBody>
      </p:sp>
      <p:cxnSp>
        <p:nvCxnSpPr>
          <p:cNvPr id="17" name="Connector: Elbow 143">
            <a:extLst>
              <a:ext uri="{FF2B5EF4-FFF2-40B4-BE49-F238E27FC236}">
                <a16:creationId xmlns:a16="http://schemas.microsoft.com/office/drawing/2014/main" id="{BA6A5D0E-7141-6270-3516-C3BD825E241E}"/>
              </a:ext>
            </a:extLst>
          </p:cNvPr>
          <p:cNvCxnSpPr>
            <a:cxnSpLocks/>
            <a:stCxn id="9" idx="3"/>
            <a:endCxn id="20" idx="1"/>
          </p:cNvCxnSpPr>
          <p:nvPr/>
        </p:nvCxnSpPr>
        <p:spPr>
          <a:xfrm flipV="1">
            <a:off x="2752505" y="4864891"/>
            <a:ext cx="1067603" cy="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45B07A1-D3FD-3856-8F92-0C8B77B0D76F}"/>
              </a:ext>
            </a:extLst>
          </p:cNvPr>
          <p:cNvCxnSpPr>
            <a:cxnSpLocks/>
          </p:cNvCxnSpPr>
          <p:nvPr/>
        </p:nvCxnSpPr>
        <p:spPr>
          <a:xfrm>
            <a:off x="4919538" y="4993570"/>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4792A46-5055-6B1D-5A82-B43B56E48F58}"/>
              </a:ext>
            </a:extLst>
          </p:cNvPr>
          <p:cNvSpPr/>
          <p:nvPr/>
        </p:nvSpPr>
        <p:spPr bwMode="auto">
          <a:xfrm>
            <a:off x="3820108" y="4134847"/>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Plan supply and replenishment</a:t>
            </a:r>
          </a:p>
        </p:txBody>
      </p:sp>
      <p:sp>
        <p:nvSpPr>
          <p:cNvPr id="2" name="Rectangle 1">
            <a:extLst>
              <a:ext uri="{FF2B5EF4-FFF2-40B4-BE49-F238E27FC236}">
                <a16:creationId xmlns:a16="http://schemas.microsoft.com/office/drawing/2014/main" id="{2BF6C628-37FB-7BF3-62F0-83116DEC20BD}"/>
              </a:ext>
            </a:extLst>
          </p:cNvPr>
          <p:cNvSpPr/>
          <p:nvPr/>
        </p:nvSpPr>
        <p:spPr bwMode="auto">
          <a:xfrm>
            <a:off x="739349" y="599932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Hire to retire</a:t>
            </a:r>
          </a:p>
        </p:txBody>
      </p:sp>
      <p:cxnSp>
        <p:nvCxnSpPr>
          <p:cNvPr id="15" name="Connector: Elbow 143">
            <a:extLst>
              <a:ext uri="{FF2B5EF4-FFF2-40B4-BE49-F238E27FC236}">
                <a16:creationId xmlns:a16="http://schemas.microsoft.com/office/drawing/2014/main" id="{08D2DDD0-2F05-5EBA-F493-EA6B38AB7434}"/>
              </a:ext>
            </a:extLst>
          </p:cNvPr>
          <p:cNvCxnSpPr>
            <a:cxnSpLocks/>
            <a:stCxn id="2" idx="3"/>
            <a:endCxn id="16" idx="1"/>
          </p:cNvCxnSpPr>
          <p:nvPr/>
        </p:nvCxnSpPr>
        <p:spPr>
          <a:xfrm>
            <a:off x="2752505" y="6729375"/>
            <a:ext cx="1102077" cy="3"/>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D96438F-7F78-745B-388B-CE756A2AA738}"/>
              </a:ext>
            </a:extLst>
          </p:cNvPr>
          <p:cNvSpPr/>
          <p:nvPr/>
        </p:nvSpPr>
        <p:spPr bwMode="auto">
          <a:xfrm>
            <a:off x="3854582" y="5999334"/>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Sales reps qualify leads</a:t>
            </a:r>
          </a:p>
        </p:txBody>
      </p:sp>
      <p:cxnSp>
        <p:nvCxnSpPr>
          <p:cNvPr id="21" name="Connector: Elbow 143">
            <a:extLst>
              <a:ext uri="{FF2B5EF4-FFF2-40B4-BE49-F238E27FC236}">
                <a16:creationId xmlns:a16="http://schemas.microsoft.com/office/drawing/2014/main" id="{F981CE16-4AB8-5D2B-40C9-CE079CFA8328}"/>
              </a:ext>
            </a:extLst>
          </p:cNvPr>
          <p:cNvCxnSpPr>
            <a:cxnSpLocks/>
            <a:stCxn id="16" idx="3"/>
            <a:endCxn id="35" idx="1"/>
          </p:cNvCxnSpPr>
          <p:nvPr/>
        </p:nvCxnSpPr>
        <p:spPr>
          <a:xfrm>
            <a:off x="6352261" y="6729378"/>
            <a:ext cx="2322486" cy="408208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143">
            <a:extLst>
              <a:ext uri="{FF2B5EF4-FFF2-40B4-BE49-F238E27FC236}">
                <a16:creationId xmlns:a16="http://schemas.microsoft.com/office/drawing/2014/main" id="{6E0FCD94-B24E-304C-06F9-1508C6A9045C}"/>
              </a:ext>
            </a:extLst>
          </p:cNvPr>
          <p:cNvCxnSpPr>
            <a:cxnSpLocks/>
            <a:stCxn id="20" idx="3"/>
            <a:endCxn id="18" idx="1"/>
          </p:cNvCxnSpPr>
          <p:nvPr/>
        </p:nvCxnSpPr>
        <p:spPr>
          <a:xfrm>
            <a:off x="6317787" y="4864891"/>
            <a:ext cx="2373958" cy="855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D7C264D-7269-3786-5FCF-2EC1695D9D26}"/>
              </a:ext>
            </a:extLst>
          </p:cNvPr>
          <p:cNvSpPr/>
          <p:nvPr/>
        </p:nvSpPr>
        <p:spPr bwMode="auto">
          <a:xfrm>
            <a:off x="3912960" y="226443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Prospect to quote</a:t>
            </a:r>
            <a:endParaRPr lang="en-US" sz="1800" dirty="0"/>
          </a:p>
        </p:txBody>
      </p:sp>
      <p:cxnSp>
        <p:nvCxnSpPr>
          <p:cNvPr id="6" name="Straight Arrow Connector 5">
            <a:extLst>
              <a:ext uri="{FF2B5EF4-FFF2-40B4-BE49-F238E27FC236}">
                <a16:creationId xmlns:a16="http://schemas.microsoft.com/office/drawing/2014/main" id="{A87D845B-A6C8-1889-EFFC-646643583184}"/>
              </a:ext>
            </a:extLst>
          </p:cNvPr>
          <p:cNvCxnSpPr>
            <a:cxnSpLocks/>
            <a:stCxn id="4" idx="3"/>
            <a:endCxn id="199" idx="1"/>
          </p:cNvCxnSpPr>
          <p:nvPr/>
        </p:nvCxnSpPr>
        <p:spPr>
          <a:xfrm>
            <a:off x="5926116" y="2994480"/>
            <a:ext cx="2881325" cy="593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D9C667B-43DD-F434-6526-28889DAC5DE1}"/>
              </a:ext>
            </a:extLst>
          </p:cNvPr>
          <p:cNvCxnSpPr>
            <a:cxnSpLocks/>
            <a:stCxn id="14" idx="3"/>
            <a:endCxn id="4" idx="1"/>
          </p:cNvCxnSpPr>
          <p:nvPr/>
        </p:nvCxnSpPr>
        <p:spPr>
          <a:xfrm flipV="1">
            <a:off x="2789459" y="2994480"/>
            <a:ext cx="1123501" cy="1306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4108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726826" y="118407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11057704" y="218605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latin typeface="+mj-lt"/>
              </a:rPr>
              <a:t>Define sales strategy</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10942008" y="409269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sales channels</a:t>
            </a:r>
          </a:p>
        </p:txBody>
      </p:sp>
      <p:sp>
        <p:nvSpPr>
          <p:cNvPr id="23" name="Flowchart: Predefined Process 21">
            <a:extLst>
              <a:ext uri="{FF2B5EF4-FFF2-40B4-BE49-F238E27FC236}">
                <a16:creationId xmlns:a16="http://schemas.microsoft.com/office/drawing/2014/main" id="{A5C02F40-F91A-B392-A688-D8E39B30AF82}"/>
              </a:ext>
            </a:extLst>
          </p:cNvPr>
          <p:cNvSpPr/>
          <p:nvPr/>
        </p:nvSpPr>
        <p:spPr bwMode="auto">
          <a:xfrm>
            <a:off x="8864944" y="6118152"/>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sales teams</a:t>
            </a:r>
          </a:p>
        </p:txBody>
      </p:sp>
      <p:cxnSp>
        <p:nvCxnSpPr>
          <p:cNvPr id="87" name="Straight Arrow Connector 3">
            <a:extLst>
              <a:ext uri="{FF2B5EF4-FFF2-40B4-BE49-F238E27FC236}">
                <a16:creationId xmlns:a16="http://schemas.microsoft.com/office/drawing/2014/main" id="{5DD7C60A-1F52-3109-E8FB-77C3F87C0FE6}"/>
              </a:ext>
            </a:extLst>
          </p:cNvPr>
          <p:cNvCxnSpPr>
            <a:cxnSpLocks/>
            <a:stCxn id="18" idx="2"/>
            <a:endCxn id="23" idx="0"/>
          </p:cNvCxnSpPr>
          <p:nvPr/>
        </p:nvCxnSpPr>
        <p:spPr>
          <a:xfrm rot="5400000">
            <a:off x="10982407" y="4794015"/>
            <a:ext cx="565365" cy="2082909"/>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3">
            <a:extLst>
              <a:ext uri="{FF2B5EF4-FFF2-40B4-BE49-F238E27FC236}">
                <a16:creationId xmlns:a16="http://schemas.microsoft.com/office/drawing/2014/main" id="{83F03314-E683-6A83-A7D0-AFDD630EAA9C}"/>
              </a:ext>
            </a:extLst>
          </p:cNvPr>
          <p:cNvCxnSpPr>
            <a:cxnSpLocks/>
            <a:stCxn id="199" idx="2"/>
            <a:endCxn id="18" idx="0"/>
          </p:cNvCxnSpPr>
          <p:nvPr/>
        </p:nvCxnSpPr>
        <p:spPr>
          <a:xfrm rot="5400000">
            <a:off x="12083271" y="3869421"/>
            <a:ext cx="446547"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7B4FEC99-536A-D114-8BE6-8F484A5BC423}"/>
              </a:ext>
            </a:extLst>
          </p:cNvPr>
          <p:cNvSpPr/>
          <p:nvPr/>
        </p:nvSpPr>
        <p:spPr bwMode="auto">
          <a:xfrm>
            <a:off x="7007027" y="241287"/>
            <a:ext cx="7146315" cy="8324165"/>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dirty="0"/>
          </a:p>
        </p:txBody>
      </p:sp>
      <p:sp>
        <p:nvSpPr>
          <p:cNvPr id="9" name="Flowchart: Predefined Process 97">
            <a:extLst>
              <a:ext uri="{FF2B5EF4-FFF2-40B4-BE49-F238E27FC236}">
                <a16:creationId xmlns:a16="http://schemas.microsoft.com/office/drawing/2014/main" id="{4E99346F-607F-DF76-B234-AF018A13B942}"/>
              </a:ext>
            </a:extLst>
          </p:cNvPr>
          <p:cNvSpPr/>
          <p:nvPr/>
        </p:nvSpPr>
        <p:spPr bwMode="auto">
          <a:xfrm>
            <a:off x="7861096" y="2947662"/>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Create sales quotes</a:t>
            </a:r>
          </a:p>
        </p:txBody>
      </p:sp>
      <p:sp>
        <p:nvSpPr>
          <p:cNvPr id="17" name="Flowchart: Predefined Process 20">
            <a:extLst>
              <a:ext uri="{FF2B5EF4-FFF2-40B4-BE49-F238E27FC236}">
                <a16:creationId xmlns:a16="http://schemas.microsoft.com/office/drawing/2014/main" id="{D1F09D70-E8DB-4679-7C44-9E8F913BC998}"/>
              </a:ext>
            </a:extLst>
          </p:cNvPr>
          <p:cNvSpPr/>
          <p:nvPr/>
        </p:nvSpPr>
        <p:spPr bwMode="auto">
          <a:xfrm>
            <a:off x="7861096" y="498151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Manage sales quotes</a:t>
            </a:r>
          </a:p>
        </p:txBody>
      </p:sp>
      <p:sp>
        <p:nvSpPr>
          <p:cNvPr id="56" name="TextBox 55">
            <a:extLst>
              <a:ext uri="{FF2B5EF4-FFF2-40B4-BE49-F238E27FC236}">
                <a16:creationId xmlns:a16="http://schemas.microsoft.com/office/drawing/2014/main" id="{E6F07D2D-12A9-8818-EB1E-80F63B8C3116}"/>
              </a:ext>
            </a:extLst>
          </p:cNvPr>
          <p:cNvSpPr txBox="1"/>
          <p:nvPr/>
        </p:nvSpPr>
        <p:spPr>
          <a:xfrm>
            <a:off x="7076478" y="188074"/>
            <a:ext cx="3905364" cy="492443"/>
          </a:xfrm>
          <a:prstGeom prst="rect">
            <a:avLst/>
          </a:prstGeom>
          <a:noFill/>
        </p:spPr>
        <p:txBody>
          <a:bodyPr wrap="none" lIns="0" tIns="0" rIns="0" bIns="0" rtlCol="0">
            <a:spAutoFit/>
          </a:bodyPr>
          <a:lstStyle/>
          <a:p>
            <a:pPr algn="l"/>
            <a:r>
              <a:rPr lang="en-US" sz="3200" dirty="0">
                <a:solidFill>
                  <a:schemeClr val="accent1"/>
                </a:solidFill>
              </a:rPr>
              <a:t>Business process area</a:t>
            </a:r>
          </a:p>
        </p:txBody>
      </p:sp>
      <p:sp>
        <p:nvSpPr>
          <p:cNvPr id="57" name="Rectangle 56">
            <a:extLst>
              <a:ext uri="{FF2B5EF4-FFF2-40B4-BE49-F238E27FC236}">
                <a16:creationId xmlns:a16="http://schemas.microsoft.com/office/drawing/2014/main" id="{3C7A5CE0-AE2D-6247-670D-731BFBC98492}"/>
              </a:ext>
            </a:extLst>
          </p:cNvPr>
          <p:cNvSpPr/>
          <p:nvPr/>
        </p:nvSpPr>
        <p:spPr bwMode="auto">
          <a:xfrm>
            <a:off x="7976792" y="801512"/>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Estimate and quote sales</a:t>
            </a:r>
          </a:p>
        </p:txBody>
      </p:sp>
      <p:sp>
        <p:nvSpPr>
          <p:cNvPr id="65" name="Rectangle: Rounded Corners 102">
            <a:extLst>
              <a:ext uri="{FF2B5EF4-FFF2-40B4-BE49-F238E27FC236}">
                <a16:creationId xmlns:a16="http://schemas.microsoft.com/office/drawing/2014/main" id="{DFEE1D9B-A0B0-011D-12A2-3A51CB9B730E}"/>
              </a:ext>
            </a:extLst>
          </p:cNvPr>
          <p:cNvSpPr/>
          <p:nvPr/>
        </p:nvSpPr>
        <p:spPr bwMode="auto">
          <a:xfrm>
            <a:off x="8210478" y="7618773"/>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75" name="Rectangle 74">
            <a:extLst>
              <a:ext uri="{FF2B5EF4-FFF2-40B4-BE49-F238E27FC236}">
                <a16:creationId xmlns:a16="http://schemas.microsoft.com/office/drawing/2014/main" id="{CA4B06B5-88B5-EE9E-8575-199CAFB433AE}"/>
              </a:ext>
            </a:extLst>
          </p:cNvPr>
          <p:cNvSpPr/>
          <p:nvPr/>
        </p:nvSpPr>
        <p:spPr bwMode="auto">
          <a:xfrm>
            <a:off x="7193319" y="880651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Order to cash</a:t>
            </a:r>
          </a:p>
        </p:txBody>
      </p:sp>
      <p:sp>
        <p:nvSpPr>
          <p:cNvPr id="79" name="Rectangle 78">
            <a:extLst>
              <a:ext uri="{FF2B5EF4-FFF2-40B4-BE49-F238E27FC236}">
                <a16:creationId xmlns:a16="http://schemas.microsoft.com/office/drawing/2014/main" id="{1537B151-DB95-43EB-B7DA-E9BF58CF75ED}"/>
              </a:ext>
            </a:extLst>
          </p:cNvPr>
          <p:cNvSpPr/>
          <p:nvPr/>
        </p:nvSpPr>
        <p:spPr bwMode="auto">
          <a:xfrm>
            <a:off x="6979151" y="10635344"/>
            <a:ext cx="2441493" cy="1342286"/>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Create and manage sales</a:t>
            </a:r>
          </a:p>
        </p:txBody>
      </p:sp>
      <p:sp>
        <p:nvSpPr>
          <p:cNvPr id="81" name="Rectangle 80">
            <a:extLst>
              <a:ext uri="{FF2B5EF4-FFF2-40B4-BE49-F238E27FC236}">
                <a16:creationId xmlns:a16="http://schemas.microsoft.com/office/drawing/2014/main" id="{60F93729-D4E4-9AFB-781B-4D6B8740C7F4}"/>
              </a:ext>
            </a:extLst>
          </p:cNvPr>
          <p:cNvSpPr/>
          <p:nvPr/>
        </p:nvSpPr>
        <p:spPr bwMode="auto">
          <a:xfrm>
            <a:off x="9812177" y="880651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Inventory to deliver</a:t>
            </a:r>
          </a:p>
        </p:txBody>
      </p:sp>
      <p:sp>
        <p:nvSpPr>
          <p:cNvPr id="85" name="Rectangle 84">
            <a:extLst>
              <a:ext uri="{FF2B5EF4-FFF2-40B4-BE49-F238E27FC236}">
                <a16:creationId xmlns:a16="http://schemas.microsoft.com/office/drawing/2014/main" id="{54599D43-163F-6AF0-08D5-2912A9BD8C07}"/>
              </a:ext>
            </a:extLst>
          </p:cNvPr>
          <p:cNvSpPr/>
          <p:nvPr/>
        </p:nvSpPr>
        <p:spPr bwMode="auto">
          <a:xfrm>
            <a:off x="9674160" y="10635344"/>
            <a:ext cx="2289191" cy="1342286"/>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Process inbound goods</a:t>
            </a:r>
          </a:p>
        </p:txBody>
      </p:sp>
      <p:sp>
        <p:nvSpPr>
          <p:cNvPr id="86" name="Rectangle 85">
            <a:extLst>
              <a:ext uri="{FF2B5EF4-FFF2-40B4-BE49-F238E27FC236}">
                <a16:creationId xmlns:a16="http://schemas.microsoft.com/office/drawing/2014/main" id="{C9DD9305-CA1C-9F37-64CC-CDBDC28239B4}"/>
              </a:ext>
            </a:extLst>
          </p:cNvPr>
          <p:cNvSpPr/>
          <p:nvPr/>
        </p:nvSpPr>
        <p:spPr bwMode="auto">
          <a:xfrm>
            <a:off x="12200775" y="880651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Service to cash</a:t>
            </a:r>
          </a:p>
        </p:txBody>
      </p:sp>
      <p:sp>
        <p:nvSpPr>
          <p:cNvPr id="90" name="Rectangle 89">
            <a:extLst>
              <a:ext uri="{FF2B5EF4-FFF2-40B4-BE49-F238E27FC236}">
                <a16:creationId xmlns:a16="http://schemas.microsoft.com/office/drawing/2014/main" id="{1A712F76-F71E-4984-CB25-618972D5F643}"/>
              </a:ext>
            </a:extLst>
          </p:cNvPr>
          <p:cNvSpPr/>
          <p:nvPr/>
        </p:nvSpPr>
        <p:spPr bwMode="auto">
          <a:xfrm>
            <a:off x="12178526" y="10635344"/>
            <a:ext cx="2057654" cy="1342286"/>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Create work orders</a:t>
            </a:r>
          </a:p>
        </p:txBody>
      </p:sp>
      <p:sp>
        <p:nvSpPr>
          <p:cNvPr id="25" name="Rectangle 24">
            <a:extLst>
              <a:ext uri="{FF2B5EF4-FFF2-40B4-BE49-F238E27FC236}">
                <a16:creationId xmlns:a16="http://schemas.microsoft.com/office/drawing/2014/main" id="{351F5B30-B330-598D-CF61-2C973EF5751B}"/>
              </a:ext>
            </a:extLst>
          </p:cNvPr>
          <p:cNvSpPr/>
          <p:nvPr/>
        </p:nvSpPr>
        <p:spPr bwMode="auto">
          <a:xfrm>
            <a:off x="822292" y="294766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b="0" i="0" dirty="0"/>
              <a:t>Record to report</a:t>
            </a:r>
          </a:p>
        </p:txBody>
      </p:sp>
      <p:cxnSp>
        <p:nvCxnSpPr>
          <p:cNvPr id="26" name="Connector: Elbow 143">
            <a:extLst>
              <a:ext uri="{FF2B5EF4-FFF2-40B4-BE49-F238E27FC236}">
                <a16:creationId xmlns:a16="http://schemas.microsoft.com/office/drawing/2014/main" id="{A920434A-1099-F6CC-0D7F-2D43820C30D2}"/>
              </a:ext>
            </a:extLst>
          </p:cNvPr>
          <p:cNvCxnSpPr>
            <a:cxnSpLocks/>
            <a:stCxn id="25" idx="3"/>
            <a:endCxn id="28" idx="1"/>
          </p:cNvCxnSpPr>
          <p:nvPr/>
        </p:nvCxnSpPr>
        <p:spPr>
          <a:xfrm flipV="1">
            <a:off x="2835448" y="3677706"/>
            <a:ext cx="813504" cy="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D33820C6-BC94-9A39-9884-2B682541E415}"/>
              </a:ext>
            </a:extLst>
          </p:cNvPr>
          <p:cNvSpPr/>
          <p:nvPr/>
        </p:nvSpPr>
        <p:spPr bwMode="auto">
          <a:xfrm>
            <a:off x="3648952" y="2947662"/>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Record revenue events</a:t>
            </a:r>
          </a:p>
        </p:txBody>
      </p:sp>
      <p:sp>
        <p:nvSpPr>
          <p:cNvPr id="29" name="Rectangle 28">
            <a:extLst>
              <a:ext uri="{FF2B5EF4-FFF2-40B4-BE49-F238E27FC236}">
                <a16:creationId xmlns:a16="http://schemas.microsoft.com/office/drawing/2014/main" id="{17A9618F-235D-B034-4F91-C8C79B3EFE79}"/>
              </a:ext>
            </a:extLst>
          </p:cNvPr>
          <p:cNvSpPr/>
          <p:nvPr/>
        </p:nvSpPr>
        <p:spPr bwMode="auto">
          <a:xfrm>
            <a:off x="3648952" y="4968652"/>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Retrieve pricing and availability</a:t>
            </a:r>
          </a:p>
        </p:txBody>
      </p:sp>
      <p:sp>
        <p:nvSpPr>
          <p:cNvPr id="31" name="Rectangle 30">
            <a:extLst>
              <a:ext uri="{FF2B5EF4-FFF2-40B4-BE49-F238E27FC236}">
                <a16:creationId xmlns:a16="http://schemas.microsoft.com/office/drawing/2014/main" id="{50DE822E-BB5D-53B7-691A-71E937E6A6CF}"/>
              </a:ext>
            </a:extLst>
          </p:cNvPr>
          <p:cNvSpPr/>
          <p:nvPr/>
        </p:nvSpPr>
        <p:spPr bwMode="auto">
          <a:xfrm>
            <a:off x="3658870" y="6823122"/>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Convert quote to order</a:t>
            </a:r>
          </a:p>
        </p:txBody>
      </p:sp>
      <p:cxnSp>
        <p:nvCxnSpPr>
          <p:cNvPr id="36" name="Connector: Elbow 143">
            <a:extLst>
              <a:ext uri="{FF2B5EF4-FFF2-40B4-BE49-F238E27FC236}">
                <a16:creationId xmlns:a16="http://schemas.microsoft.com/office/drawing/2014/main" id="{C249AAC8-86FD-345E-CC2E-D1B0B4DB4398}"/>
              </a:ext>
            </a:extLst>
          </p:cNvPr>
          <p:cNvCxnSpPr>
            <a:cxnSpLocks/>
            <a:stCxn id="31" idx="3"/>
            <a:endCxn id="17" idx="1"/>
          </p:cNvCxnSpPr>
          <p:nvPr/>
        </p:nvCxnSpPr>
        <p:spPr>
          <a:xfrm flipV="1">
            <a:off x="6156549" y="5711565"/>
            <a:ext cx="1704547" cy="1841601"/>
          </a:xfrm>
          <a:prstGeom prst="bentConnector3">
            <a:avLst>
              <a:gd name="adj1" fmla="val 2689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CD86D9A-9A8E-446B-6B33-C1CBFB39E3D7}"/>
              </a:ext>
            </a:extLst>
          </p:cNvPr>
          <p:cNvSpPr/>
          <p:nvPr/>
        </p:nvSpPr>
        <p:spPr bwMode="auto">
          <a:xfrm>
            <a:off x="851841" y="498151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Order to cash</a:t>
            </a:r>
          </a:p>
        </p:txBody>
      </p:sp>
      <p:cxnSp>
        <p:nvCxnSpPr>
          <p:cNvPr id="42" name="Connector: Elbow 15">
            <a:extLst>
              <a:ext uri="{FF2B5EF4-FFF2-40B4-BE49-F238E27FC236}">
                <a16:creationId xmlns:a16="http://schemas.microsoft.com/office/drawing/2014/main" id="{31737F42-41C1-29A2-CFC0-586D94C1B96B}"/>
              </a:ext>
            </a:extLst>
          </p:cNvPr>
          <p:cNvCxnSpPr>
            <a:cxnSpLocks/>
            <a:stCxn id="40" idx="2"/>
            <a:endCxn id="31" idx="1"/>
          </p:cNvCxnSpPr>
          <p:nvPr/>
        </p:nvCxnSpPr>
        <p:spPr>
          <a:xfrm rot="16200000" flipH="1">
            <a:off x="2202867" y="6097162"/>
            <a:ext cx="1111555" cy="1800451"/>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1BD43A-7160-36DA-97BF-434BE94DD240}"/>
              </a:ext>
            </a:extLst>
          </p:cNvPr>
          <p:cNvCxnSpPr>
            <a:stCxn id="28" idx="3"/>
          </p:cNvCxnSpPr>
          <p:nvPr/>
        </p:nvCxnSpPr>
        <p:spPr>
          <a:xfrm flipV="1">
            <a:off x="6146631" y="3645065"/>
            <a:ext cx="1665040" cy="3264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178220D-6469-7509-F245-0F4A9F85F68C}"/>
              </a:ext>
            </a:extLst>
          </p:cNvPr>
          <p:cNvCxnSpPr>
            <a:stCxn id="57" idx="2"/>
            <a:endCxn id="9" idx="0"/>
          </p:cNvCxnSpPr>
          <p:nvPr/>
        </p:nvCxnSpPr>
        <p:spPr>
          <a:xfrm flipH="1">
            <a:off x="9225631" y="2261604"/>
            <a:ext cx="1" cy="68605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15F2D8D-3A09-50C3-9848-C7A001039A56}"/>
              </a:ext>
            </a:extLst>
          </p:cNvPr>
          <p:cNvCxnSpPr>
            <a:stCxn id="9" idx="2"/>
            <a:endCxn id="17" idx="0"/>
          </p:cNvCxnSpPr>
          <p:nvPr/>
        </p:nvCxnSpPr>
        <p:spPr>
          <a:xfrm>
            <a:off x="9225631" y="4407754"/>
            <a:ext cx="0" cy="57376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4BCC774-2251-3D66-E998-0EC046AC05D4}"/>
              </a:ext>
            </a:extLst>
          </p:cNvPr>
          <p:cNvCxnSpPr>
            <a:cxnSpLocks/>
            <a:stCxn id="17" idx="2"/>
            <a:endCxn id="65" idx="0"/>
          </p:cNvCxnSpPr>
          <p:nvPr/>
        </p:nvCxnSpPr>
        <p:spPr>
          <a:xfrm flipH="1">
            <a:off x="9217056" y="6441611"/>
            <a:ext cx="8575" cy="117716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972B679-EAEE-F413-2925-47054CC9562D}"/>
              </a:ext>
            </a:extLst>
          </p:cNvPr>
          <p:cNvCxnSpPr>
            <a:stCxn id="29" idx="3"/>
            <a:endCxn id="17" idx="1"/>
          </p:cNvCxnSpPr>
          <p:nvPr/>
        </p:nvCxnSpPr>
        <p:spPr>
          <a:xfrm>
            <a:off x="6146631" y="5698696"/>
            <a:ext cx="1714465" cy="1286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F0DE938-C528-35D1-E2FD-19AD01DEEBF9}"/>
              </a:ext>
            </a:extLst>
          </p:cNvPr>
          <p:cNvCxnSpPr>
            <a:stCxn id="75" idx="2"/>
            <a:endCxn id="79" idx="0"/>
          </p:cNvCxnSpPr>
          <p:nvPr/>
        </p:nvCxnSpPr>
        <p:spPr>
          <a:xfrm>
            <a:off x="8199897" y="10266611"/>
            <a:ext cx="1" cy="368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DC0A68D-75EC-90A5-C3C3-67949B1C94F9}"/>
              </a:ext>
            </a:extLst>
          </p:cNvPr>
          <p:cNvCxnSpPr>
            <a:stCxn id="81" idx="2"/>
            <a:endCxn id="85" idx="0"/>
          </p:cNvCxnSpPr>
          <p:nvPr/>
        </p:nvCxnSpPr>
        <p:spPr>
          <a:xfrm>
            <a:off x="10818755" y="10266611"/>
            <a:ext cx="1" cy="368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CA1888D-3A71-210F-C0CA-0D9D390F341E}"/>
              </a:ext>
            </a:extLst>
          </p:cNvPr>
          <p:cNvCxnSpPr>
            <a:stCxn id="86" idx="2"/>
            <a:endCxn id="90" idx="0"/>
          </p:cNvCxnSpPr>
          <p:nvPr/>
        </p:nvCxnSpPr>
        <p:spPr>
          <a:xfrm>
            <a:off x="13207353" y="10266611"/>
            <a:ext cx="0" cy="368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161AFB5C-1E2B-FEAB-D789-878E420A06F4}"/>
              </a:ext>
            </a:extLst>
          </p:cNvPr>
          <p:cNvSpPr/>
          <p:nvPr/>
        </p:nvSpPr>
        <p:spPr bwMode="auto">
          <a:xfrm>
            <a:off x="3866926" y="81438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Prospect to quote</a:t>
            </a:r>
            <a:endParaRPr lang="en-US" sz="1800" dirty="0"/>
          </a:p>
        </p:txBody>
      </p:sp>
      <p:cxnSp>
        <p:nvCxnSpPr>
          <p:cNvPr id="4" name="Straight Arrow Connector 3">
            <a:extLst>
              <a:ext uri="{FF2B5EF4-FFF2-40B4-BE49-F238E27FC236}">
                <a16:creationId xmlns:a16="http://schemas.microsoft.com/office/drawing/2014/main" id="{DAB0C194-9BB6-2250-B16F-E5E4E9D510F5}"/>
              </a:ext>
            </a:extLst>
          </p:cNvPr>
          <p:cNvCxnSpPr>
            <a:cxnSpLocks/>
            <a:stCxn id="2" idx="3"/>
          </p:cNvCxnSpPr>
          <p:nvPr/>
        </p:nvCxnSpPr>
        <p:spPr>
          <a:xfrm flipV="1">
            <a:off x="5880082" y="1541469"/>
            <a:ext cx="3839166" cy="296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47FE09B-AE15-441B-3DC5-4B436F26F649}"/>
              </a:ext>
            </a:extLst>
          </p:cNvPr>
          <p:cNvCxnSpPr>
            <a:cxnSpLocks/>
            <a:stCxn id="14" idx="3"/>
            <a:endCxn id="2" idx="1"/>
          </p:cNvCxnSpPr>
          <p:nvPr/>
        </p:nvCxnSpPr>
        <p:spPr>
          <a:xfrm>
            <a:off x="2739981" y="1530665"/>
            <a:ext cx="1126945" cy="1376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85152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7049617" y="1612235"/>
            <a:ext cx="6764857" cy="11714109"/>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98852" y="2754854"/>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9629310" y="237139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Pursue opportunities</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9513615" y="5573621"/>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t>Manage opportunity process</a:t>
            </a:r>
          </a:p>
        </p:txBody>
      </p:sp>
      <p:sp>
        <p:nvSpPr>
          <p:cNvPr id="50" name="TextBox 49">
            <a:extLst>
              <a:ext uri="{FF2B5EF4-FFF2-40B4-BE49-F238E27FC236}">
                <a16:creationId xmlns:a16="http://schemas.microsoft.com/office/drawing/2014/main" id="{F3D51097-5199-64A1-5409-6B5D176E8E91}"/>
              </a:ext>
            </a:extLst>
          </p:cNvPr>
          <p:cNvSpPr txBox="1"/>
          <p:nvPr/>
        </p:nvSpPr>
        <p:spPr>
          <a:xfrm>
            <a:off x="7291348" y="12567932"/>
            <a:ext cx="3905364" cy="492443"/>
          </a:xfrm>
          <a:prstGeom prst="rect">
            <a:avLst/>
          </a:prstGeom>
          <a:noFill/>
        </p:spPr>
        <p:txBody>
          <a:bodyPr wrap="none" lIns="0" tIns="0" rIns="0" bIns="0" rtlCol="0">
            <a:spAutoFit/>
          </a:bodyPr>
          <a:lstStyle/>
          <a:p>
            <a:pPr algn="l"/>
            <a:r>
              <a:rPr lang="en-US" sz="3200" dirty="0">
                <a:solidFill>
                  <a:schemeClr val="accent1"/>
                </a:solidFill>
              </a:rPr>
              <a:t>Business process area</a:t>
            </a:r>
          </a:p>
        </p:txBody>
      </p:sp>
      <p:sp>
        <p:nvSpPr>
          <p:cNvPr id="98" name="Rectangle: Rounded Corners 102">
            <a:extLst>
              <a:ext uri="{FF2B5EF4-FFF2-40B4-BE49-F238E27FC236}">
                <a16:creationId xmlns:a16="http://schemas.microsoft.com/office/drawing/2014/main" id="{33583255-4C37-E3DD-583C-3327AC0DE668}"/>
              </a:ext>
            </a:extLst>
          </p:cNvPr>
          <p:cNvSpPr/>
          <p:nvPr/>
        </p:nvSpPr>
        <p:spPr bwMode="auto">
          <a:xfrm>
            <a:off x="9877418" y="10904609"/>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08" name="Straight Arrow Connector 3">
            <a:extLst>
              <a:ext uri="{FF2B5EF4-FFF2-40B4-BE49-F238E27FC236}">
                <a16:creationId xmlns:a16="http://schemas.microsoft.com/office/drawing/2014/main" id="{83F03314-E683-6A83-A7D0-AFDD630EAA9C}"/>
              </a:ext>
            </a:extLst>
          </p:cNvPr>
          <p:cNvCxnSpPr>
            <a:cxnSpLocks/>
            <a:stCxn id="199" idx="2"/>
            <a:endCxn id="18" idx="0"/>
          </p:cNvCxnSpPr>
          <p:nvPr/>
        </p:nvCxnSpPr>
        <p:spPr>
          <a:xfrm rot="5400000">
            <a:off x="10007084" y="4702554"/>
            <a:ext cx="1742133" cy="1270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Flowchart: Predefined Process 21">
            <a:extLst>
              <a:ext uri="{FF2B5EF4-FFF2-40B4-BE49-F238E27FC236}">
                <a16:creationId xmlns:a16="http://schemas.microsoft.com/office/drawing/2014/main" id="{A3D4A6AF-3F96-B439-B7C1-47D29A729DD6}"/>
              </a:ext>
            </a:extLst>
          </p:cNvPr>
          <p:cNvSpPr/>
          <p:nvPr/>
        </p:nvSpPr>
        <p:spPr bwMode="auto">
          <a:xfrm>
            <a:off x="9525306" y="8709524"/>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Nurture and manage opportunities</a:t>
            </a:r>
          </a:p>
        </p:txBody>
      </p:sp>
      <p:sp>
        <p:nvSpPr>
          <p:cNvPr id="19" name="Rectangle 18">
            <a:extLst>
              <a:ext uri="{FF2B5EF4-FFF2-40B4-BE49-F238E27FC236}">
                <a16:creationId xmlns:a16="http://schemas.microsoft.com/office/drawing/2014/main" id="{5CCEE103-2C7A-5774-A448-7B6BBC2F1C8D}"/>
              </a:ext>
            </a:extLst>
          </p:cNvPr>
          <p:cNvSpPr/>
          <p:nvPr/>
        </p:nvSpPr>
        <p:spPr bwMode="auto">
          <a:xfrm>
            <a:off x="775753" y="40926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Service to cash</a:t>
            </a:r>
          </a:p>
        </p:txBody>
      </p:sp>
      <p:cxnSp>
        <p:nvCxnSpPr>
          <p:cNvPr id="21" name="Connector: Elbow 143">
            <a:extLst>
              <a:ext uri="{FF2B5EF4-FFF2-40B4-BE49-F238E27FC236}">
                <a16:creationId xmlns:a16="http://schemas.microsoft.com/office/drawing/2014/main" id="{1B0A44AA-0A5B-F185-B07A-B173BB399803}"/>
              </a:ext>
            </a:extLst>
          </p:cNvPr>
          <p:cNvCxnSpPr>
            <a:cxnSpLocks/>
            <a:stCxn id="19" idx="3"/>
            <a:endCxn id="24" idx="1"/>
          </p:cNvCxnSpPr>
          <p:nvPr/>
        </p:nvCxnSpPr>
        <p:spPr>
          <a:xfrm flipV="1">
            <a:off x="2788909" y="4822739"/>
            <a:ext cx="1067603" cy="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6F6F565-3D9B-95AE-D750-BE40DB1BFB0D}"/>
              </a:ext>
            </a:extLst>
          </p:cNvPr>
          <p:cNvCxnSpPr>
            <a:cxnSpLocks/>
          </p:cNvCxnSpPr>
          <p:nvPr/>
        </p:nvCxnSpPr>
        <p:spPr>
          <a:xfrm>
            <a:off x="4955942" y="4951418"/>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EDA424F-185F-8B0C-3C0B-F35647E69880}"/>
              </a:ext>
            </a:extLst>
          </p:cNvPr>
          <p:cNvSpPr/>
          <p:nvPr/>
        </p:nvSpPr>
        <p:spPr bwMode="auto">
          <a:xfrm>
            <a:off x="3856512" y="4092695"/>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Define products and service offerings</a:t>
            </a:r>
          </a:p>
        </p:txBody>
      </p:sp>
      <p:sp>
        <p:nvSpPr>
          <p:cNvPr id="2" name="Rectangle 1">
            <a:extLst>
              <a:ext uri="{FF2B5EF4-FFF2-40B4-BE49-F238E27FC236}">
                <a16:creationId xmlns:a16="http://schemas.microsoft.com/office/drawing/2014/main" id="{3FD311F4-2E52-07F5-5389-811735A4FECF}"/>
              </a:ext>
            </a:extLst>
          </p:cNvPr>
          <p:cNvSpPr/>
          <p:nvPr/>
        </p:nvSpPr>
        <p:spPr bwMode="auto">
          <a:xfrm>
            <a:off x="3820107" y="6036088"/>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Define pricing for products and service offerings</a:t>
            </a:r>
          </a:p>
        </p:txBody>
      </p:sp>
      <p:cxnSp>
        <p:nvCxnSpPr>
          <p:cNvPr id="3" name="Connector: Elbow 143">
            <a:extLst>
              <a:ext uri="{FF2B5EF4-FFF2-40B4-BE49-F238E27FC236}">
                <a16:creationId xmlns:a16="http://schemas.microsoft.com/office/drawing/2014/main" id="{430480C4-FC3D-EDE0-CA62-212487057F19}"/>
              </a:ext>
            </a:extLst>
          </p:cNvPr>
          <p:cNvCxnSpPr>
            <a:cxnSpLocks/>
            <a:stCxn id="24" idx="3"/>
            <a:endCxn id="18" idx="1"/>
          </p:cNvCxnSpPr>
          <p:nvPr/>
        </p:nvCxnSpPr>
        <p:spPr>
          <a:xfrm>
            <a:off x="6354191" y="4822739"/>
            <a:ext cx="3159424" cy="1480928"/>
          </a:xfrm>
          <a:prstGeom prst="bentConnector3">
            <a:avLst>
              <a:gd name="adj1" fmla="val 1320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EA4D7F1-F4E5-CF7E-8A24-9A403248E8A4}"/>
              </a:ext>
            </a:extLst>
          </p:cNvPr>
          <p:cNvSpPr/>
          <p:nvPr/>
        </p:nvSpPr>
        <p:spPr bwMode="auto">
          <a:xfrm>
            <a:off x="3796560" y="7979483"/>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Define priorities, work order types, incident types, service task types, and statuses</a:t>
            </a:r>
          </a:p>
        </p:txBody>
      </p:sp>
      <p:sp>
        <p:nvSpPr>
          <p:cNvPr id="8" name="Rectangle 7">
            <a:extLst>
              <a:ext uri="{FF2B5EF4-FFF2-40B4-BE49-F238E27FC236}">
                <a16:creationId xmlns:a16="http://schemas.microsoft.com/office/drawing/2014/main" id="{36F5A86B-04D5-7262-BFF4-2992D3160FE1}"/>
              </a:ext>
            </a:extLst>
          </p:cNvPr>
          <p:cNvSpPr/>
          <p:nvPr/>
        </p:nvSpPr>
        <p:spPr bwMode="auto">
          <a:xfrm>
            <a:off x="3796559" y="9867769"/>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Establish pricing and entitlements</a:t>
            </a:r>
          </a:p>
        </p:txBody>
      </p:sp>
      <p:sp>
        <p:nvSpPr>
          <p:cNvPr id="11" name="Rectangle 10">
            <a:extLst>
              <a:ext uri="{FF2B5EF4-FFF2-40B4-BE49-F238E27FC236}">
                <a16:creationId xmlns:a16="http://schemas.microsoft.com/office/drawing/2014/main" id="{E285CF00-CA3A-E660-6A90-4DB69BD869A5}"/>
              </a:ext>
            </a:extLst>
          </p:cNvPr>
          <p:cNvSpPr/>
          <p:nvPr/>
        </p:nvSpPr>
        <p:spPr bwMode="auto">
          <a:xfrm>
            <a:off x="3820108" y="11866270"/>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Establish service customer</a:t>
            </a:r>
          </a:p>
        </p:txBody>
      </p:sp>
      <p:sp>
        <p:nvSpPr>
          <p:cNvPr id="15" name="Rectangle 14">
            <a:extLst>
              <a:ext uri="{FF2B5EF4-FFF2-40B4-BE49-F238E27FC236}">
                <a16:creationId xmlns:a16="http://schemas.microsoft.com/office/drawing/2014/main" id="{08717EFB-8CB7-3C16-829F-6D380D8C6F0D}"/>
              </a:ext>
            </a:extLst>
          </p:cNvPr>
          <p:cNvSpPr/>
          <p:nvPr/>
        </p:nvSpPr>
        <p:spPr bwMode="auto">
          <a:xfrm>
            <a:off x="3820107" y="13754556"/>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solidFill>
                  <a:schemeClr val="bg1"/>
                </a:solidFill>
                <a:latin typeface="+mj-lt"/>
              </a:rPr>
              <a:t>Establish service location parameters</a:t>
            </a:r>
          </a:p>
        </p:txBody>
      </p:sp>
      <p:cxnSp>
        <p:nvCxnSpPr>
          <p:cNvPr id="16" name="Connector: Elbow 143">
            <a:extLst>
              <a:ext uri="{FF2B5EF4-FFF2-40B4-BE49-F238E27FC236}">
                <a16:creationId xmlns:a16="http://schemas.microsoft.com/office/drawing/2014/main" id="{DCD57985-0B4C-D954-AEEC-BAC600544E2A}"/>
              </a:ext>
            </a:extLst>
          </p:cNvPr>
          <p:cNvCxnSpPr>
            <a:cxnSpLocks/>
            <a:stCxn id="2" idx="3"/>
            <a:endCxn id="18" idx="1"/>
          </p:cNvCxnSpPr>
          <p:nvPr/>
        </p:nvCxnSpPr>
        <p:spPr>
          <a:xfrm flipV="1">
            <a:off x="6317786" y="6303667"/>
            <a:ext cx="3195829" cy="462465"/>
          </a:xfrm>
          <a:prstGeom prst="bentConnector3">
            <a:avLst>
              <a:gd name="adj1" fmla="val 1443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143">
            <a:extLst>
              <a:ext uri="{FF2B5EF4-FFF2-40B4-BE49-F238E27FC236}">
                <a16:creationId xmlns:a16="http://schemas.microsoft.com/office/drawing/2014/main" id="{F1DAB966-CB18-9E4F-5BF5-A6696BBE85F0}"/>
              </a:ext>
            </a:extLst>
          </p:cNvPr>
          <p:cNvCxnSpPr>
            <a:cxnSpLocks/>
          </p:cNvCxnSpPr>
          <p:nvPr/>
        </p:nvCxnSpPr>
        <p:spPr>
          <a:xfrm flipV="1">
            <a:off x="6241038" y="6303667"/>
            <a:ext cx="3272577" cy="2472179"/>
          </a:xfrm>
          <a:prstGeom prst="bentConnector3">
            <a:avLst>
              <a:gd name="adj1" fmla="val 1607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143">
            <a:extLst>
              <a:ext uri="{FF2B5EF4-FFF2-40B4-BE49-F238E27FC236}">
                <a16:creationId xmlns:a16="http://schemas.microsoft.com/office/drawing/2014/main" id="{B5A5808F-5894-87E7-799D-28B1C581B6D8}"/>
              </a:ext>
            </a:extLst>
          </p:cNvPr>
          <p:cNvCxnSpPr>
            <a:cxnSpLocks/>
            <a:endCxn id="9" idx="1"/>
          </p:cNvCxnSpPr>
          <p:nvPr/>
        </p:nvCxnSpPr>
        <p:spPr>
          <a:xfrm flipV="1">
            <a:off x="6226358" y="9439570"/>
            <a:ext cx="3298948" cy="1575970"/>
          </a:xfrm>
          <a:prstGeom prst="bentConnector3">
            <a:avLst>
              <a:gd name="adj1" fmla="val 1475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143">
            <a:extLst>
              <a:ext uri="{FF2B5EF4-FFF2-40B4-BE49-F238E27FC236}">
                <a16:creationId xmlns:a16="http://schemas.microsoft.com/office/drawing/2014/main" id="{D26473F0-0036-70B3-0A19-3FE73F611595}"/>
              </a:ext>
            </a:extLst>
          </p:cNvPr>
          <p:cNvCxnSpPr>
            <a:cxnSpLocks/>
            <a:stCxn id="11" idx="3"/>
            <a:endCxn id="9" idx="1"/>
          </p:cNvCxnSpPr>
          <p:nvPr/>
        </p:nvCxnSpPr>
        <p:spPr>
          <a:xfrm flipV="1">
            <a:off x="6317787" y="9439570"/>
            <a:ext cx="3207519" cy="3156744"/>
          </a:xfrm>
          <a:prstGeom prst="bentConnector3">
            <a:avLst>
              <a:gd name="adj1" fmla="val 13754"/>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143">
            <a:extLst>
              <a:ext uri="{FF2B5EF4-FFF2-40B4-BE49-F238E27FC236}">
                <a16:creationId xmlns:a16="http://schemas.microsoft.com/office/drawing/2014/main" id="{29EEE845-2C74-63C2-6F18-C704F304656E}"/>
              </a:ext>
            </a:extLst>
          </p:cNvPr>
          <p:cNvCxnSpPr>
            <a:cxnSpLocks/>
            <a:stCxn id="15" idx="3"/>
            <a:endCxn id="9" idx="1"/>
          </p:cNvCxnSpPr>
          <p:nvPr/>
        </p:nvCxnSpPr>
        <p:spPr>
          <a:xfrm flipV="1">
            <a:off x="6317786" y="9439570"/>
            <a:ext cx="3207520" cy="5045030"/>
          </a:xfrm>
          <a:prstGeom prst="bentConnector3">
            <a:avLst>
              <a:gd name="adj1" fmla="val 1294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15">
            <a:extLst>
              <a:ext uri="{FF2B5EF4-FFF2-40B4-BE49-F238E27FC236}">
                <a16:creationId xmlns:a16="http://schemas.microsoft.com/office/drawing/2014/main" id="{E0FBABA4-5B96-8B59-503E-8F033FC32300}"/>
              </a:ext>
            </a:extLst>
          </p:cNvPr>
          <p:cNvCxnSpPr>
            <a:cxnSpLocks/>
            <a:stCxn id="19" idx="2"/>
            <a:endCxn id="2" idx="1"/>
          </p:cNvCxnSpPr>
          <p:nvPr/>
        </p:nvCxnSpPr>
        <p:spPr>
          <a:xfrm rot="16200000" flipH="1">
            <a:off x="2194547" y="5140571"/>
            <a:ext cx="1213345" cy="2037776"/>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15">
            <a:extLst>
              <a:ext uri="{FF2B5EF4-FFF2-40B4-BE49-F238E27FC236}">
                <a16:creationId xmlns:a16="http://schemas.microsoft.com/office/drawing/2014/main" id="{22628246-3BD0-4874-4E53-1E848CE61150}"/>
              </a:ext>
            </a:extLst>
          </p:cNvPr>
          <p:cNvCxnSpPr>
            <a:cxnSpLocks/>
            <a:stCxn id="19" idx="2"/>
            <a:endCxn id="7" idx="1"/>
          </p:cNvCxnSpPr>
          <p:nvPr/>
        </p:nvCxnSpPr>
        <p:spPr>
          <a:xfrm rot="16200000" flipH="1">
            <a:off x="1211075" y="6124042"/>
            <a:ext cx="3156740" cy="201422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15">
            <a:extLst>
              <a:ext uri="{FF2B5EF4-FFF2-40B4-BE49-F238E27FC236}">
                <a16:creationId xmlns:a16="http://schemas.microsoft.com/office/drawing/2014/main" id="{BF8E3B56-F7AE-AAFE-7D2D-EA88D4191AB5}"/>
              </a:ext>
            </a:extLst>
          </p:cNvPr>
          <p:cNvCxnSpPr>
            <a:cxnSpLocks/>
            <a:stCxn id="19" idx="2"/>
            <a:endCxn id="8" idx="1"/>
          </p:cNvCxnSpPr>
          <p:nvPr/>
        </p:nvCxnSpPr>
        <p:spPr>
          <a:xfrm rot="16200000" flipH="1">
            <a:off x="266932" y="7068186"/>
            <a:ext cx="5045026" cy="2014228"/>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15">
            <a:extLst>
              <a:ext uri="{FF2B5EF4-FFF2-40B4-BE49-F238E27FC236}">
                <a16:creationId xmlns:a16="http://schemas.microsoft.com/office/drawing/2014/main" id="{1FA5CDCB-14CB-AF21-465D-3CF9D34A199A}"/>
              </a:ext>
            </a:extLst>
          </p:cNvPr>
          <p:cNvCxnSpPr>
            <a:cxnSpLocks/>
            <a:stCxn id="19" idx="2"/>
            <a:endCxn id="11" idx="1"/>
          </p:cNvCxnSpPr>
          <p:nvPr/>
        </p:nvCxnSpPr>
        <p:spPr>
          <a:xfrm rot="16200000" flipH="1">
            <a:off x="-720544" y="8055661"/>
            <a:ext cx="7043527" cy="2037777"/>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15">
            <a:extLst>
              <a:ext uri="{FF2B5EF4-FFF2-40B4-BE49-F238E27FC236}">
                <a16:creationId xmlns:a16="http://schemas.microsoft.com/office/drawing/2014/main" id="{1F5D8AB1-86B4-BB5E-8020-CFD93585F870}"/>
              </a:ext>
            </a:extLst>
          </p:cNvPr>
          <p:cNvCxnSpPr>
            <a:cxnSpLocks/>
            <a:endCxn id="15" idx="1"/>
          </p:cNvCxnSpPr>
          <p:nvPr/>
        </p:nvCxnSpPr>
        <p:spPr>
          <a:xfrm rot="16200000" flipH="1">
            <a:off x="-1652396" y="9012097"/>
            <a:ext cx="8907228" cy="2037778"/>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AED96A9-A017-894F-1869-1A31D8E3FBBB}"/>
              </a:ext>
            </a:extLst>
          </p:cNvPr>
          <p:cNvCxnSpPr>
            <a:endCxn id="9" idx="0"/>
          </p:cNvCxnSpPr>
          <p:nvPr/>
        </p:nvCxnSpPr>
        <p:spPr>
          <a:xfrm>
            <a:off x="10883995" y="7496175"/>
            <a:ext cx="1" cy="121334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EAB1E03-E219-7081-70C4-F51DA1779D47}"/>
              </a:ext>
            </a:extLst>
          </p:cNvPr>
          <p:cNvCxnSpPr>
            <a:stCxn id="9" idx="2"/>
            <a:endCxn id="98" idx="0"/>
          </p:cNvCxnSpPr>
          <p:nvPr/>
        </p:nvCxnSpPr>
        <p:spPr>
          <a:xfrm>
            <a:off x="10883996" y="10169616"/>
            <a:ext cx="0" cy="73499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98B107B-2315-4202-58A1-69FFADDDC44F}"/>
              </a:ext>
            </a:extLst>
          </p:cNvPr>
          <p:cNvSpPr/>
          <p:nvPr/>
        </p:nvSpPr>
        <p:spPr bwMode="auto">
          <a:xfrm>
            <a:off x="4201854" y="236413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Prospect to quote</a:t>
            </a:r>
            <a:endParaRPr lang="en-US" sz="1800" dirty="0"/>
          </a:p>
        </p:txBody>
      </p:sp>
      <p:cxnSp>
        <p:nvCxnSpPr>
          <p:cNvPr id="6" name="Straight Arrow Connector 5">
            <a:extLst>
              <a:ext uri="{FF2B5EF4-FFF2-40B4-BE49-F238E27FC236}">
                <a16:creationId xmlns:a16="http://schemas.microsoft.com/office/drawing/2014/main" id="{D8BE8652-F4D7-C1E1-D63D-E47AFC2796AB}"/>
              </a:ext>
            </a:extLst>
          </p:cNvPr>
          <p:cNvCxnSpPr>
            <a:cxnSpLocks/>
            <a:stCxn id="5" idx="3"/>
            <a:endCxn id="199" idx="1"/>
          </p:cNvCxnSpPr>
          <p:nvPr/>
        </p:nvCxnSpPr>
        <p:spPr>
          <a:xfrm>
            <a:off x="6215010" y="3094182"/>
            <a:ext cx="3414300" cy="726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2D06305-150F-F518-29D6-AC1DC21A3656}"/>
              </a:ext>
            </a:extLst>
          </p:cNvPr>
          <p:cNvCxnSpPr>
            <a:cxnSpLocks/>
            <a:stCxn id="14" idx="3"/>
            <a:endCxn id="5" idx="1"/>
          </p:cNvCxnSpPr>
          <p:nvPr/>
        </p:nvCxnSpPr>
        <p:spPr>
          <a:xfrm flipV="1">
            <a:off x="2912007" y="3094182"/>
            <a:ext cx="1289847" cy="726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4380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7292966" y="2053467"/>
            <a:ext cx="6076307" cy="13559064"/>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68327" y="2569515"/>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8708399" y="218605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Manage customer relationships</a:t>
            </a:r>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2881482" y="2916102"/>
            <a:ext cx="5826917"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8592703" y="409269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Create and manage contacts, prospects, and customers</a:t>
            </a:r>
          </a:p>
        </p:txBody>
      </p: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8592703" y="935372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t>Manage loyalty programs</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8592703" y="1154386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Organize contacts in organization charts for a customer</a:t>
            </a:r>
          </a:p>
        </p:txBody>
      </p:sp>
      <p:sp>
        <p:nvSpPr>
          <p:cNvPr id="50" name="TextBox 49">
            <a:extLst>
              <a:ext uri="{FF2B5EF4-FFF2-40B4-BE49-F238E27FC236}">
                <a16:creationId xmlns:a16="http://schemas.microsoft.com/office/drawing/2014/main" id="{F3D51097-5199-64A1-5409-6B5D176E8E91}"/>
              </a:ext>
            </a:extLst>
          </p:cNvPr>
          <p:cNvSpPr txBox="1"/>
          <p:nvPr/>
        </p:nvSpPr>
        <p:spPr>
          <a:xfrm>
            <a:off x="7424869" y="15097140"/>
            <a:ext cx="3905364" cy="492443"/>
          </a:xfrm>
          <a:prstGeom prst="rect">
            <a:avLst/>
          </a:prstGeom>
          <a:noFill/>
        </p:spPr>
        <p:txBody>
          <a:bodyPr wrap="none" lIns="0" tIns="0" rIns="0" bIns="0" rtlCol="0">
            <a:spAutoFit/>
          </a:bodyPr>
          <a:lstStyle/>
          <a:p>
            <a:pPr algn="l"/>
            <a:r>
              <a:rPr lang="en-US" sz="3200" dirty="0">
                <a:solidFill>
                  <a:schemeClr val="accent1"/>
                </a:solidFill>
              </a:rPr>
              <a:t>Business process area</a:t>
            </a:r>
          </a:p>
        </p:txBody>
      </p:sp>
      <p:cxnSp>
        <p:nvCxnSpPr>
          <p:cNvPr id="67" name="Straight Arrow Connector 66">
            <a:extLst>
              <a:ext uri="{FF2B5EF4-FFF2-40B4-BE49-F238E27FC236}">
                <a16:creationId xmlns:a16="http://schemas.microsoft.com/office/drawing/2014/main" id="{B6B0B1AD-95D5-D106-99DB-CD753D09DCB9}"/>
              </a:ext>
            </a:extLst>
          </p:cNvPr>
          <p:cNvCxnSpPr>
            <a:cxnSpLocks/>
            <a:stCxn id="29" idx="2"/>
            <a:endCxn id="35" idx="0"/>
          </p:cNvCxnSpPr>
          <p:nvPr/>
        </p:nvCxnSpPr>
        <p:spPr>
          <a:xfrm>
            <a:off x="9957238" y="10813821"/>
            <a:ext cx="0" cy="73004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102">
            <a:extLst>
              <a:ext uri="{FF2B5EF4-FFF2-40B4-BE49-F238E27FC236}">
                <a16:creationId xmlns:a16="http://schemas.microsoft.com/office/drawing/2014/main" id="{33583255-4C37-E3DD-583C-3327AC0DE668}"/>
              </a:ext>
            </a:extLst>
          </p:cNvPr>
          <p:cNvSpPr/>
          <p:nvPr/>
        </p:nvSpPr>
        <p:spPr bwMode="auto">
          <a:xfrm>
            <a:off x="8934650" y="13801729"/>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99" name="Straight Arrow Connector 98">
            <a:extLst>
              <a:ext uri="{FF2B5EF4-FFF2-40B4-BE49-F238E27FC236}">
                <a16:creationId xmlns:a16="http://schemas.microsoft.com/office/drawing/2014/main" id="{1D6714D6-469C-5281-674E-BD2813010D08}"/>
              </a:ext>
            </a:extLst>
          </p:cNvPr>
          <p:cNvCxnSpPr>
            <a:cxnSpLocks/>
            <a:endCxn id="98" idx="0"/>
          </p:cNvCxnSpPr>
          <p:nvPr/>
        </p:nvCxnSpPr>
        <p:spPr>
          <a:xfrm flipH="1">
            <a:off x="9941228" y="13066736"/>
            <a:ext cx="5846" cy="73499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3">
            <a:extLst>
              <a:ext uri="{FF2B5EF4-FFF2-40B4-BE49-F238E27FC236}">
                <a16:creationId xmlns:a16="http://schemas.microsoft.com/office/drawing/2014/main" id="{83F03314-E683-6A83-A7D0-AFDD630EAA9C}"/>
              </a:ext>
            </a:extLst>
          </p:cNvPr>
          <p:cNvCxnSpPr>
            <a:cxnSpLocks/>
            <a:stCxn id="199" idx="2"/>
            <a:endCxn id="18" idx="0"/>
          </p:cNvCxnSpPr>
          <p:nvPr/>
        </p:nvCxnSpPr>
        <p:spPr>
          <a:xfrm rot="5400000">
            <a:off x="9733966" y="3869421"/>
            <a:ext cx="446547"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Flowchart: Predefined Process 21">
            <a:extLst>
              <a:ext uri="{FF2B5EF4-FFF2-40B4-BE49-F238E27FC236}">
                <a16:creationId xmlns:a16="http://schemas.microsoft.com/office/drawing/2014/main" id="{D5BD9CF3-5B46-FBA6-9632-C9D44FF18ACA}"/>
              </a:ext>
            </a:extLst>
          </p:cNvPr>
          <p:cNvSpPr/>
          <p:nvPr/>
        </p:nvSpPr>
        <p:spPr bwMode="auto">
          <a:xfrm>
            <a:off x="8596153" y="6620388"/>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t>Create relationships between customers</a:t>
            </a:r>
          </a:p>
        </p:txBody>
      </p:sp>
      <p:cxnSp>
        <p:nvCxnSpPr>
          <p:cNvPr id="20" name="Straight Arrow Connector 19">
            <a:extLst>
              <a:ext uri="{FF2B5EF4-FFF2-40B4-BE49-F238E27FC236}">
                <a16:creationId xmlns:a16="http://schemas.microsoft.com/office/drawing/2014/main" id="{3DCE59F1-5E1C-9CFE-D0D3-994582638C2F}"/>
              </a:ext>
            </a:extLst>
          </p:cNvPr>
          <p:cNvCxnSpPr>
            <a:cxnSpLocks/>
            <a:stCxn id="18" idx="2"/>
            <a:endCxn id="19" idx="0"/>
          </p:cNvCxnSpPr>
          <p:nvPr/>
        </p:nvCxnSpPr>
        <p:spPr>
          <a:xfrm flipH="1">
            <a:off x="9954843" y="5552787"/>
            <a:ext cx="2395" cy="106760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AC9BA3-5B73-EB11-6B72-4E2D5E0A983E}"/>
              </a:ext>
            </a:extLst>
          </p:cNvPr>
          <p:cNvCxnSpPr>
            <a:cxnSpLocks/>
            <a:stCxn id="19" idx="2"/>
            <a:endCxn id="29" idx="0"/>
          </p:cNvCxnSpPr>
          <p:nvPr/>
        </p:nvCxnSpPr>
        <p:spPr>
          <a:xfrm>
            <a:off x="9954843" y="8080480"/>
            <a:ext cx="2395" cy="127324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173EE29-A5C9-A86E-6C94-A0B7AAA97FF1}"/>
              </a:ext>
            </a:extLst>
          </p:cNvPr>
          <p:cNvSpPr/>
          <p:nvPr/>
        </p:nvSpPr>
        <p:spPr bwMode="auto">
          <a:xfrm>
            <a:off x="772414" y="408878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b="0" i="0" dirty="0"/>
              <a:t>Order to cash</a:t>
            </a:r>
          </a:p>
        </p:txBody>
      </p:sp>
      <p:cxnSp>
        <p:nvCxnSpPr>
          <p:cNvPr id="3" name="Connector: Elbow 143">
            <a:extLst>
              <a:ext uri="{FF2B5EF4-FFF2-40B4-BE49-F238E27FC236}">
                <a16:creationId xmlns:a16="http://schemas.microsoft.com/office/drawing/2014/main" id="{06207BB7-197C-D7A2-1E4F-00831A1B9119}"/>
              </a:ext>
            </a:extLst>
          </p:cNvPr>
          <p:cNvCxnSpPr>
            <a:cxnSpLocks/>
            <a:stCxn id="2" idx="3"/>
            <a:endCxn id="5" idx="1"/>
          </p:cNvCxnSpPr>
          <p:nvPr/>
        </p:nvCxnSpPr>
        <p:spPr>
          <a:xfrm flipV="1">
            <a:off x="2785570" y="4818832"/>
            <a:ext cx="1048924" cy="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27420AA1-9D79-C1D6-B99B-C2E5B5DA543C}"/>
              </a:ext>
            </a:extLst>
          </p:cNvPr>
          <p:cNvCxnSpPr>
            <a:cxnSpLocks/>
          </p:cNvCxnSpPr>
          <p:nvPr/>
        </p:nvCxnSpPr>
        <p:spPr>
          <a:xfrm>
            <a:off x="4933924" y="4984049"/>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998918F-1E87-EE12-C8CD-93E68518AFD8}"/>
              </a:ext>
            </a:extLst>
          </p:cNvPr>
          <p:cNvSpPr/>
          <p:nvPr/>
        </p:nvSpPr>
        <p:spPr bwMode="auto">
          <a:xfrm>
            <a:off x="3834494" y="4088788"/>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Creating customers and managing details</a:t>
            </a:r>
          </a:p>
        </p:txBody>
      </p:sp>
      <p:cxnSp>
        <p:nvCxnSpPr>
          <p:cNvPr id="8" name="Straight Arrow Connector 7">
            <a:extLst>
              <a:ext uri="{FF2B5EF4-FFF2-40B4-BE49-F238E27FC236}">
                <a16:creationId xmlns:a16="http://schemas.microsoft.com/office/drawing/2014/main" id="{A7C4E361-CB6D-6478-D055-47F89A966E72}"/>
              </a:ext>
            </a:extLst>
          </p:cNvPr>
          <p:cNvCxnSpPr>
            <a:cxnSpLocks/>
          </p:cNvCxnSpPr>
          <p:nvPr/>
        </p:nvCxnSpPr>
        <p:spPr>
          <a:xfrm>
            <a:off x="4933924" y="7109740"/>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CEF1A44-EF68-EFB9-B467-5974AE53A099}"/>
              </a:ext>
            </a:extLst>
          </p:cNvPr>
          <p:cNvSpPr/>
          <p:nvPr/>
        </p:nvSpPr>
        <p:spPr bwMode="auto">
          <a:xfrm>
            <a:off x="3834494" y="6251017"/>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Loyalty programs and points earned on sales orders</a:t>
            </a:r>
          </a:p>
        </p:txBody>
      </p:sp>
      <p:cxnSp>
        <p:nvCxnSpPr>
          <p:cNvPr id="11" name="Connector: Elbow 143">
            <a:extLst>
              <a:ext uri="{FF2B5EF4-FFF2-40B4-BE49-F238E27FC236}">
                <a16:creationId xmlns:a16="http://schemas.microsoft.com/office/drawing/2014/main" id="{60C9376B-06D7-9CB5-7FF3-BB2B6C7868CD}"/>
              </a:ext>
            </a:extLst>
          </p:cNvPr>
          <p:cNvCxnSpPr>
            <a:cxnSpLocks/>
            <a:stCxn id="5" idx="3"/>
            <a:endCxn id="18" idx="1"/>
          </p:cNvCxnSpPr>
          <p:nvPr/>
        </p:nvCxnSpPr>
        <p:spPr>
          <a:xfrm>
            <a:off x="6332173" y="4818832"/>
            <a:ext cx="2260530" cy="3909"/>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43">
            <a:extLst>
              <a:ext uri="{FF2B5EF4-FFF2-40B4-BE49-F238E27FC236}">
                <a16:creationId xmlns:a16="http://schemas.microsoft.com/office/drawing/2014/main" id="{A9B008AE-3F20-4740-DD36-2685A00E6346}"/>
              </a:ext>
            </a:extLst>
          </p:cNvPr>
          <p:cNvCxnSpPr>
            <a:cxnSpLocks/>
            <a:stCxn id="26" idx="3"/>
            <a:endCxn id="18" idx="1"/>
          </p:cNvCxnSpPr>
          <p:nvPr/>
        </p:nvCxnSpPr>
        <p:spPr>
          <a:xfrm flipV="1">
            <a:off x="6350852" y="4822741"/>
            <a:ext cx="2241851" cy="3882614"/>
          </a:xfrm>
          <a:prstGeom prst="bentConnector3">
            <a:avLst>
              <a:gd name="adj1" fmla="val 3305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AC35E7F-7A18-32BA-333A-D0954DF092FE}"/>
              </a:ext>
            </a:extLst>
          </p:cNvPr>
          <p:cNvSpPr/>
          <p:nvPr/>
        </p:nvSpPr>
        <p:spPr bwMode="auto">
          <a:xfrm>
            <a:off x="733705" y="79669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b="0" i="0" dirty="0"/>
              <a:t>Service to cash</a:t>
            </a:r>
          </a:p>
        </p:txBody>
      </p:sp>
      <p:cxnSp>
        <p:nvCxnSpPr>
          <p:cNvPr id="24" name="Connector: Elbow 143">
            <a:extLst>
              <a:ext uri="{FF2B5EF4-FFF2-40B4-BE49-F238E27FC236}">
                <a16:creationId xmlns:a16="http://schemas.microsoft.com/office/drawing/2014/main" id="{45C4E816-9F29-F872-0F09-89490466962C}"/>
              </a:ext>
            </a:extLst>
          </p:cNvPr>
          <p:cNvCxnSpPr>
            <a:cxnSpLocks/>
            <a:stCxn id="23" idx="3"/>
            <a:endCxn id="26" idx="1"/>
          </p:cNvCxnSpPr>
          <p:nvPr/>
        </p:nvCxnSpPr>
        <p:spPr>
          <a:xfrm>
            <a:off x="2746861" y="8696986"/>
            <a:ext cx="1106312" cy="8369"/>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D5B6DAB-A30A-0720-BE3E-93E94401103A}"/>
              </a:ext>
            </a:extLst>
          </p:cNvPr>
          <p:cNvCxnSpPr>
            <a:cxnSpLocks/>
          </p:cNvCxnSpPr>
          <p:nvPr/>
        </p:nvCxnSpPr>
        <p:spPr>
          <a:xfrm>
            <a:off x="4952603" y="9299871"/>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63F1FEF-4607-1E90-483A-639B818D41A8}"/>
              </a:ext>
            </a:extLst>
          </p:cNvPr>
          <p:cNvSpPr/>
          <p:nvPr/>
        </p:nvSpPr>
        <p:spPr bwMode="auto">
          <a:xfrm>
            <a:off x="3853173" y="7975311"/>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Customer data used for service delivery</a:t>
            </a:r>
          </a:p>
        </p:txBody>
      </p:sp>
      <p:cxnSp>
        <p:nvCxnSpPr>
          <p:cNvPr id="30" name="Straight Arrow Connector 29">
            <a:extLst>
              <a:ext uri="{FF2B5EF4-FFF2-40B4-BE49-F238E27FC236}">
                <a16:creationId xmlns:a16="http://schemas.microsoft.com/office/drawing/2014/main" id="{D8D76EDE-D646-438A-F853-86806EF12532}"/>
              </a:ext>
            </a:extLst>
          </p:cNvPr>
          <p:cNvCxnSpPr>
            <a:cxnSpLocks/>
          </p:cNvCxnSpPr>
          <p:nvPr/>
        </p:nvCxnSpPr>
        <p:spPr>
          <a:xfrm>
            <a:off x="4952603" y="11453220"/>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80FDE11-C1E0-248F-C15B-C04DB58F9144}"/>
              </a:ext>
            </a:extLst>
          </p:cNvPr>
          <p:cNvSpPr/>
          <p:nvPr/>
        </p:nvSpPr>
        <p:spPr bwMode="auto">
          <a:xfrm>
            <a:off x="3853173" y="10007344"/>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Loyalty programs and points earned on service orders</a:t>
            </a:r>
          </a:p>
        </p:txBody>
      </p:sp>
      <p:cxnSp>
        <p:nvCxnSpPr>
          <p:cNvPr id="42" name="Connector: Elbow 143">
            <a:extLst>
              <a:ext uri="{FF2B5EF4-FFF2-40B4-BE49-F238E27FC236}">
                <a16:creationId xmlns:a16="http://schemas.microsoft.com/office/drawing/2014/main" id="{D803D242-CC6D-53CE-5CDA-63DA47560BEA}"/>
              </a:ext>
            </a:extLst>
          </p:cNvPr>
          <p:cNvCxnSpPr>
            <a:cxnSpLocks/>
            <a:stCxn id="31" idx="3"/>
            <a:endCxn id="29" idx="1"/>
          </p:cNvCxnSpPr>
          <p:nvPr/>
        </p:nvCxnSpPr>
        <p:spPr>
          <a:xfrm flipV="1">
            <a:off x="6350852" y="10083775"/>
            <a:ext cx="2241851" cy="653613"/>
          </a:xfrm>
          <a:prstGeom prst="bentConnector3">
            <a:avLst>
              <a:gd name="adj1" fmla="val 3243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C95F0C6A-E18E-4E83-8382-60624B04412B}"/>
              </a:ext>
            </a:extLst>
          </p:cNvPr>
          <p:cNvSpPr/>
          <p:nvPr/>
        </p:nvSpPr>
        <p:spPr bwMode="auto">
          <a:xfrm>
            <a:off x="728640" y="121922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b="0" i="0" dirty="0"/>
              <a:t>Hire to retire</a:t>
            </a:r>
          </a:p>
        </p:txBody>
      </p:sp>
      <p:sp>
        <p:nvSpPr>
          <p:cNvPr id="69" name="Rectangle 68">
            <a:extLst>
              <a:ext uri="{FF2B5EF4-FFF2-40B4-BE49-F238E27FC236}">
                <a16:creationId xmlns:a16="http://schemas.microsoft.com/office/drawing/2014/main" id="{BA05ADAC-89EB-ED76-3723-2D09E61F21E2}"/>
              </a:ext>
            </a:extLst>
          </p:cNvPr>
          <p:cNvSpPr/>
          <p:nvPr/>
        </p:nvSpPr>
        <p:spPr bwMode="auto">
          <a:xfrm>
            <a:off x="728640" y="1403098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b="0" i="0" dirty="0"/>
              <a:t>Master data </a:t>
            </a:r>
            <a:r>
              <a:rPr lang="en-US" sz="1800" dirty="0"/>
              <a:t>m</a:t>
            </a:r>
            <a:r>
              <a:rPr lang="en-US" sz="1800" b="0" i="0" dirty="0"/>
              <a:t>anagement</a:t>
            </a:r>
          </a:p>
        </p:txBody>
      </p:sp>
      <p:cxnSp>
        <p:nvCxnSpPr>
          <p:cNvPr id="70" name="Connector: Elbow 143">
            <a:extLst>
              <a:ext uri="{FF2B5EF4-FFF2-40B4-BE49-F238E27FC236}">
                <a16:creationId xmlns:a16="http://schemas.microsoft.com/office/drawing/2014/main" id="{196D2A0C-FEC1-5F80-56C3-9C9EE8ACB17C}"/>
              </a:ext>
            </a:extLst>
          </p:cNvPr>
          <p:cNvCxnSpPr>
            <a:cxnSpLocks/>
            <a:stCxn id="80" idx="3"/>
            <a:endCxn id="35" idx="1"/>
          </p:cNvCxnSpPr>
          <p:nvPr/>
        </p:nvCxnSpPr>
        <p:spPr>
          <a:xfrm flipV="1">
            <a:off x="6350852" y="12273913"/>
            <a:ext cx="2241851" cy="661000"/>
          </a:xfrm>
          <a:prstGeom prst="bentConnector3">
            <a:avLst>
              <a:gd name="adj1" fmla="val 3305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143">
            <a:extLst>
              <a:ext uri="{FF2B5EF4-FFF2-40B4-BE49-F238E27FC236}">
                <a16:creationId xmlns:a16="http://schemas.microsoft.com/office/drawing/2014/main" id="{3BF6AB01-7D15-4967-B209-9208C680805C}"/>
              </a:ext>
            </a:extLst>
          </p:cNvPr>
          <p:cNvCxnSpPr>
            <a:cxnSpLocks/>
            <a:stCxn id="82" idx="3"/>
            <a:endCxn id="35" idx="1"/>
          </p:cNvCxnSpPr>
          <p:nvPr/>
        </p:nvCxnSpPr>
        <p:spPr>
          <a:xfrm flipV="1">
            <a:off x="6332172" y="12273913"/>
            <a:ext cx="2260531" cy="2486110"/>
          </a:xfrm>
          <a:prstGeom prst="bentConnector3">
            <a:avLst>
              <a:gd name="adj1" fmla="val 3444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6B616A06-7873-82D5-A99F-0AE0E95BF22C}"/>
              </a:ext>
            </a:extLst>
          </p:cNvPr>
          <p:cNvSpPr/>
          <p:nvPr/>
        </p:nvSpPr>
        <p:spPr bwMode="auto">
          <a:xfrm>
            <a:off x="3853173" y="12204869"/>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Account or contact ownership to employees</a:t>
            </a:r>
          </a:p>
        </p:txBody>
      </p:sp>
      <p:cxnSp>
        <p:nvCxnSpPr>
          <p:cNvPr id="81" name="Straight Arrow Connector 80">
            <a:extLst>
              <a:ext uri="{FF2B5EF4-FFF2-40B4-BE49-F238E27FC236}">
                <a16:creationId xmlns:a16="http://schemas.microsoft.com/office/drawing/2014/main" id="{F897D3C1-C46E-D7EF-7BD4-05D5527C379D}"/>
              </a:ext>
            </a:extLst>
          </p:cNvPr>
          <p:cNvCxnSpPr>
            <a:cxnSpLocks/>
            <a:stCxn id="69" idx="3"/>
            <a:endCxn id="82" idx="1"/>
          </p:cNvCxnSpPr>
          <p:nvPr/>
        </p:nvCxnSpPr>
        <p:spPr>
          <a:xfrm flipV="1">
            <a:off x="2741796" y="14760023"/>
            <a:ext cx="1092697" cy="100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A8BF09E2-E1B3-0BAA-7CD8-99CC3CBC4D15}"/>
              </a:ext>
            </a:extLst>
          </p:cNvPr>
          <p:cNvSpPr/>
          <p:nvPr/>
        </p:nvSpPr>
        <p:spPr bwMode="auto">
          <a:xfrm>
            <a:off x="3834493" y="14029979"/>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solidFill>
                  <a:schemeClr val="bg1"/>
                </a:solidFill>
                <a:latin typeface="+mj-lt"/>
              </a:rPr>
              <a:t>Managing data quality in customer accounts</a:t>
            </a:r>
          </a:p>
        </p:txBody>
      </p:sp>
      <p:cxnSp>
        <p:nvCxnSpPr>
          <p:cNvPr id="84" name="Connector: Elbow 143">
            <a:extLst>
              <a:ext uri="{FF2B5EF4-FFF2-40B4-BE49-F238E27FC236}">
                <a16:creationId xmlns:a16="http://schemas.microsoft.com/office/drawing/2014/main" id="{73B3A44F-42BF-BCEF-E06E-EF4378F7CE16}"/>
              </a:ext>
            </a:extLst>
          </p:cNvPr>
          <p:cNvCxnSpPr>
            <a:cxnSpLocks/>
            <a:stCxn id="2" idx="2"/>
            <a:endCxn id="9" idx="0"/>
          </p:cNvCxnSpPr>
          <p:nvPr/>
        </p:nvCxnSpPr>
        <p:spPr>
          <a:xfrm rot="16200000" flipH="1">
            <a:off x="3080095" y="4247777"/>
            <a:ext cx="702137" cy="330434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F62101F1-E81B-B59F-7B2A-CD40BF75EDDB}"/>
              </a:ext>
            </a:extLst>
          </p:cNvPr>
          <p:cNvSpPr/>
          <p:nvPr/>
        </p:nvSpPr>
        <p:spPr bwMode="auto">
          <a:xfrm>
            <a:off x="772414" y="1008377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b="0" i="0" dirty="0"/>
              <a:t>Service to cash</a:t>
            </a:r>
          </a:p>
        </p:txBody>
      </p:sp>
      <p:cxnSp>
        <p:nvCxnSpPr>
          <p:cNvPr id="93" name="Connector: Elbow 143">
            <a:extLst>
              <a:ext uri="{FF2B5EF4-FFF2-40B4-BE49-F238E27FC236}">
                <a16:creationId xmlns:a16="http://schemas.microsoft.com/office/drawing/2014/main" id="{A6F57F46-51E1-867F-FAB6-37B1D54F6397}"/>
              </a:ext>
            </a:extLst>
          </p:cNvPr>
          <p:cNvCxnSpPr>
            <a:cxnSpLocks/>
            <a:stCxn id="92" idx="3"/>
          </p:cNvCxnSpPr>
          <p:nvPr/>
        </p:nvCxnSpPr>
        <p:spPr>
          <a:xfrm flipV="1">
            <a:off x="2785570" y="10813819"/>
            <a:ext cx="1067603" cy="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143">
            <a:extLst>
              <a:ext uri="{FF2B5EF4-FFF2-40B4-BE49-F238E27FC236}">
                <a16:creationId xmlns:a16="http://schemas.microsoft.com/office/drawing/2014/main" id="{C340230C-909C-A5C3-EAE9-ACEF9A1153F6}"/>
              </a:ext>
            </a:extLst>
          </p:cNvPr>
          <p:cNvCxnSpPr>
            <a:cxnSpLocks/>
            <a:stCxn id="68" idx="3"/>
            <a:endCxn id="80" idx="1"/>
          </p:cNvCxnSpPr>
          <p:nvPr/>
        </p:nvCxnSpPr>
        <p:spPr>
          <a:xfrm>
            <a:off x="2741796" y="12922287"/>
            <a:ext cx="1111377" cy="12626"/>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054DFB92-E66A-B2E4-3801-6CE8A25F93C8}"/>
              </a:ext>
            </a:extLst>
          </p:cNvPr>
          <p:cNvSpPr/>
          <p:nvPr/>
        </p:nvSpPr>
        <p:spPr bwMode="auto">
          <a:xfrm>
            <a:off x="3912960" y="218605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Prospect to quote</a:t>
            </a:r>
            <a:endParaRPr lang="en-US" sz="1800" dirty="0"/>
          </a:p>
        </p:txBody>
      </p:sp>
      <p:cxnSp>
        <p:nvCxnSpPr>
          <p:cNvPr id="7" name="Straight Arrow Connector 6">
            <a:extLst>
              <a:ext uri="{FF2B5EF4-FFF2-40B4-BE49-F238E27FC236}">
                <a16:creationId xmlns:a16="http://schemas.microsoft.com/office/drawing/2014/main" id="{0696CDC2-71E4-DC40-D1AC-F7CA18C282D5}"/>
              </a:ext>
            </a:extLst>
          </p:cNvPr>
          <p:cNvCxnSpPr>
            <a:cxnSpLocks/>
            <a:stCxn id="6" idx="3"/>
          </p:cNvCxnSpPr>
          <p:nvPr/>
        </p:nvCxnSpPr>
        <p:spPr>
          <a:xfrm flipV="1">
            <a:off x="5926116" y="2913141"/>
            <a:ext cx="3839166" cy="296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4B3FF6D-05E7-9D42-5CDD-B6C507B3834F}"/>
              </a:ext>
            </a:extLst>
          </p:cNvPr>
          <p:cNvCxnSpPr>
            <a:endCxn id="6" idx="1"/>
          </p:cNvCxnSpPr>
          <p:nvPr/>
        </p:nvCxnSpPr>
        <p:spPr>
          <a:xfrm flipV="1">
            <a:off x="2881482" y="2916102"/>
            <a:ext cx="1031478" cy="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043096"/>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49E4C15F-F1AD-427F-818E-EE762A944DC3}" vid="{D74017AF-74BC-41A7-8716-4FE17A4EEA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2023</Year>
    <ProductFamily xmlns="1d596d27-e1f6-4226-8984-550c8efea889" xsi:nil="true"/>
    <EditingComplete xmlns="1d596d27-e1f6-4226-8984-550c8efea889">New</EditingComplete>
    <UploadedtoYT xmlns="1d596d27-e1f6-4226-8984-550c8efea889">false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http://schemas.microsoft.com/sharepoint/v3"/>
    <ds:schemaRef ds:uri="http://schemas.openxmlformats.org/package/2006/metadata/core-properties"/>
    <ds:schemaRef ds:uri="http://schemas.microsoft.com/office/2006/metadata/properties"/>
    <ds:schemaRef ds:uri="http://schemas.microsoft.com/office/2006/documentManagement/types"/>
    <ds:schemaRef ds:uri="1d596d27-e1f6-4226-8984-550c8efea889"/>
    <ds:schemaRef ds:uri="http://purl.org/dc/elements/1.1/"/>
    <ds:schemaRef ds:uri="http://schemas.microsoft.com/office/infopath/2007/PartnerControls"/>
    <ds:schemaRef ds:uri="a943df03-383b-49cb-84d6-f21e13974dfe"/>
    <ds:schemaRef ds:uri="http://www.w3.org/XML/1998/namespace"/>
    <ds:schemaRef ds:uri="http://purl.org/dc/terms/"/>
  </ds:schemaRefs>
</ds:datastoreItem>
</file>

<file path=customXml/itemProps2.xml><?xml version="1.0" encoding="utf-8"?>
<ds:datastoreItem xmlns:ds="http://schemas.openxmlformats.org/officeDocument/2006/customXml" ds:itemID="{F8AFCAFE-0D2D-4662-A277-75C5EC89F1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Process Guide Graphics - WORKING DRAFT</Template>
  <TotalTime>1</TotalTime>
  <Words>2914</Words>
  <Application>Microsoft Office PowerPoint</Application>
  <PresentationFormat>Custom</PresentationFormat>
  <Paragraphs>276</Paragraphs>
  <Slides>8</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-apple-system</vt:lpstr>
      <vt:lpstr>Arial</vt:lpstr>
      <vt:lpstr>Calibri</vt:lpstr>
      <vt:lpstr>Calibri Light</vt:lpstr>
      <vt:lpstr>Consolas</vt:lpstr>
      <vt:lpstr>Segoe UI</vt:lpstr>
      <vt:lpstr>Segoe UI Semibold</vt:lpstr>
      <vt:lpstr>Söhne</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Dean Hardy</dc:creator>
  <cp:keywords/>
  <dc:description/>
  <cp:lastModifiedBy>Rachel Profitt</cp:lastModifiedBy>
  <cp:revision>9</cp:revision>
  <dcterms:created xsi:type="dcterms:W3CDTF">2023-03-14T23:56:22Z</dcterms:created>
  <dcterms:modified xsi:type="dcterms:W3CDTF">2023-12-01T20:08:26Z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